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9"/>
  </p:notesMasterIdLst>
  <p:sldIdLst>
    <p:sldId id="410" r:id="rId2"/>
    <p:sldId id="412" r:id="rId3"/>
    <p:sldId id="503" r:id="rId4"/>
    <p:sldId id="371" r:id="rId5"/>
    <p:sldId id="361" r:id="rId6"/>
    <p:sldId id="411" r:id="rId7"/>
    <p:sldId id="504" r:id="rId8"/>
    <p:sldId id="370" r:id="rId9"/>
    <p:sldId id="413" r:id="rId10"/>
    <p:sldId id="414" r:id="rId11"/>
    <p:sldId id="416" r:id="rId12"/>
    <p:sldId id="267" r:id="rId13"/>
    <p:sldId id="269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391" r:id="rId24"/>
    <p:sldId id="505" r:id="rId25"/>
    <p:sldId id="506" r:id="rId26"/>
    <p:sldId id="507" r:id="rId27"/>
    <p:sldId id="508" r:id="rId28"/>
    <p:sldId id="395" r:id="rId29"/>
    <p:sldId id="396" r:id="rId30"/>
    <p:sldId id="397" r:id="rId31"/>
    <p:sldId id="398" r:id="rId32"/>
    <p:sldId id="399" r:id="rId33"/>
    <p:sldId id="400" r:id="rId34"/>
    <p:sldId id="403" r:id="rId35"/>
    <p:sldId id="404" r:id="rId36"/>
    <p:sldId id="510" r:id="rId37"/>
    <p:sldId id="405" r:id="rId38"/>
    <p:sldId id="511" r:id="rId39"/>
    <p:sldId id="512" r:id="rId40"/>
    <p:sldId id="513" r:id="rId41"/>
    <p:sldId id="514" r:id="rId42"/>
    <p:sldId id="408" r:id="rId43"/>
    <p:sldId id="260" r:id="rId44"/>
    <p:sldId id="417" r:id="rId45"/>
    <p:sldId id="418" r:id="rId46"/>
    <p:sldId id="419" r:id="rId47"/>
    <p:sldId id="420" r:id="rId48"/>
    <p:sldId id="421" r:id="rId49"/>
    <p:sldId id="426" r:id="rId50"/>
    <p:sldId id="427" r:id="rId51"/>
    <p:sldId id="428" r:id="rId52"/>
    <p:sldId id="499" r:id="rId53"/>
    <p:sldId id="431" r:id="rId54"/>
    <p:sldId id="434" r:id="rId55"/>
    <p:sldId id="515" r:id="rId56"/>
    <p:sldId id="516" r:id="rId57"/>
    <p:sldId id="435" r:id="rId58"/>
    <p:sldId id="436" r:id="rId59"/>
    <p:sldId id="438" r:id="rId60"/>
    <p:sldId id="422" r:id="rId61"/>
    <p:sldId id="437" r:id="rId62"/>
    <p:sldId id="502" r:id="rId63"/>
    <p:sldId id="501" r:id="rId64"/>
    <p:sldId id="517" r:id="rId65"/>
    <p:sldId id="439" r:id="rId66"/>
    <p:sldId id="440" r:id="rId67"/>
    <p:sldId id="441" r:id="rId68"/>
    <p:sldId id="442" r:id="rId69"/>
    <p:sldId id="443" r:id="rId70"/>
    <p:sldId id="445" r:id="rId71"/>
    <p:sldId id="446" r:id="rId72"/>
    <p:sldId id="273" r:id="rId73"/>
    <p:sldId id="518" r:id="rId74"/>
    <p:sldId id="519" r:id="rId75"/>
    <p:sldId id="520" r:id="rId76"/>
    <p:sldId id="521" r:id="rId77"/>
    <p:sldId id="522" r:id="rId78"/>
    <p:sldId id="523" r:id="rId79"/>
    <p:sldId id="524" r:id="rId80"/>
    <p:sldId id="525" r:id="rId81"/>
    <p:sldId id="264" r:id="rId82"/>
    <p:sldId id="447" r:id="rId83"/>
    <p:sldId id="527" r:id="rId84"/>
    <p:sldId id="448" r:id="rId85"/>
    <p:sldId id="450" r:id="rId86"/>
    <p:sldId id="449" r:id="rId87"/>
    <p:sldId id="451" r:id="rId88"/>
    <p:sldId id="452" r:id="rId89"/>
    <p:sldId id="453" r:id="rId90"/>
    <p:sldId id="454" r:id="rId91"/>
    <p:sldId id="455" r:id="rId92"/>
    <p:sldId id="459" r:id="rId93"/>
    <p:sldId id="458" r:id="rId94"/>
    <p:sldId id="457" r:id="rId95"/>
    <p:sldId id="461" r:id="rId96"/>
    <p:sldId id="462" r:id="rId97"/>
    <p:sldId id="465" r:id="rId98"/>
    <p:sldId id="466" r:id="rId99"/>
    <p:sldId id="471" r:id="rId100"/>
    <p:sldId id="464" r:id="rId101"/>
    <p:sldId id="467" r:id="rId102"/>
    <p:sldId id="468" r:id="rId103"/>
    <p:sldId id="469" r:id="rId104"/>
    <p:sldId id="472" r:id="rId105"/>
    <p:sldId id="477" r:id="rId106"/>
    <p:sldId id="478" r:id="rId107"/>
    <p:sldId id="479" r:id="rId108"/>
    <p:sldId id="474" r:id="rId109"/>
    <p:sldId id="475" r:id="rId110"/>
    <p:sldId id="476" r:id="rId111"/>
    <p:sldId id="488" r:id="rId112"/>
    <p:sldId id="480" r:id="rId113"/>
    <p:sldId id="481" r:id="rId114"/>
    <p:sldId id="482" r:id="rId115"/>
    <p:sldId id="483" r:id="rId116"/>
    <p:sldId id="484" r:id="rId117"/>
    <p:sldId id="486" r:id="rId118"/>
    <p:sldId id="493" r:id="rId119"/>
    <p:sldId id="490" r:id="rId120"/>
    <p:sldId id="492" r:id="rId121"/>
    <p:sldId id="491" r:id="rId122"/>
    <p:sldId id="528" r:id="rId123"/>
    <p:sldId id="494" r:id="rId124"/>
    <p:sldId id="495" r:id="rId125"/>
    <p:sldId id="496" r:id="rId126"/>
    <p:sldId id="497" r:id="rId127"/>
    <p:sldId id="498" r:id="rId128"/>
  </p:sldIdLst>
  <p:sldSz cx="12192000" cy="6858000"/>
  <p:notesSz cx="6858000" cy="9144000"/>
  <p:embeddedFontLst>
    <p:embeddedFont>
      <p:font typeface="Calibri" panose="020F0502020204030204" pitchFamily="34" charset="0"/>
      <p:regular r:id="rId130"/>
      <p:bold r:id="rId131"/>
      <p:italic r:id="rId132"/>
      <p:boldItalic r:id="rId133"/>
    </p:embeddedFont>
    <p:embeddedFont>
      <p:font typeface="Calibri Light" panose="020F0302020204030204" pitchFamily="34" charset="0"/>
      <p:regular r:id="rId134"/>
      <p:italic r:id="rId135"/>
    </p:embeddedFont>
    <p:embeddedFont>
      <p:font typeface="Cambria Math" panose="02040503050406030204" pitchFamily="18" charset="0"/>
      <p:regular r:id="rId1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Filippou" initials="JF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9933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19" autoAdjust="0"/>
    <p:restoredTop sz="91404"/>
  </p:normalViewPr>
  <p:slideViewPr>
    <p:cSldViewPr snapToGrid="0" snapToObjects="1">
      <p:cViewPr varScale="1">
        <p:scale>
          <a:sx n="102" d="100"/>
          <a:sy n="102" d="100"/>
        </p:scale>
        <p:origin x="13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5.fntdata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.fntdata"/><Relationship Id="rId135" Type="http://schemas.openxmlformats.org/officeDocument/2006/relationships/font" Target="fonts/font6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2.fntdata"/><Relationship Id="rId136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4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9B635-6443-43AF-A974-3B6868D99F06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F8572-A20A-47DC-A727-8DF5C3A2E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F8572-A20A-47DC-A727-8DF5C3A2E3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2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F8572-A20A-47DC-A727-8DF5C3A2E3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01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F8572-A20A-47DC-A727-8DF5C3A2E30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1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F8572-A20A-47DC-A727-8DF5C3A2E30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27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F8572-A20A-47DC-A727-8DF5C3A2E30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24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F8572-A20A-47DC-A727-8DF5C3A2E303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32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F8572-A20A-47DC-A727-8DF5C3A2E303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81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F8572-A20A-47DC-A727-8DF5C3A2E303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11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DB5D-D75D-8F4E-913F-FA8AF3E71227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7A3CA-6BCE-9E40-986B-4D3727BE1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79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DB5D-D75D-8F4E-913F-FA8AF3E71227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7A3CA-6BCE-9E40-986B-4D3727BE1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6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DB5D-D75D-8F4E-913F-FA8AF3E71227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7A3CA-6BCE-9E40-986B-4D3727BE1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45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DB5D-D75D-8F4E-913F-FA8AF3E71227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7A3CA-6BCE-9E40-986B-4D3727BE1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23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DB5D-D75D-8F4E-913F-FA8AF3E71227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7A3CA-6BCE-9E40-986B-4D3727BE1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76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DB5D-D75D-8F4E-913F-FA8AF3E71227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7A3CA-6BCE-9E40-986B-4D3727BE1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9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DB5D-D75D-8F4E-913F-FA8AF3E71227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7A3CA-6BCE-9E40-986B-4D3727BE1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50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DB5D-D75D-8F4E-913F-FA8AF3E71227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7A3CA-6BCE-9E40-986B-4D3727BE1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DB5D-D75D-8F4E-913F-FA8AF3E71227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7A3CA-6BCE-9E40-986B-4D3727BE1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DB5D-D75D-8F4E-913F-FA8AF3E71227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7A3CA-6BCE-9E40-986B-4D3727BE1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DB5D-D75D-8F4E-913F-FA8AF3E71227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7A3CA-6BCE-9E40-986B-4D3727BE1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66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0DB5D-D75D-8F4E-913F-FA8AF3E71227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7A3CA-6BCE-9E40-986B-4D3727BE1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ker_probability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ker_probabilit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Kolmogorov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en.wikipedia.org/wiki/Poker_probability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ker_probability" TargetMode="Externa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9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9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oople,_North_Dakota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Hoople,_North_Dakota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Hoople,_North_Dakota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en.wikipedia.org/wiki/Hoople,_North_Dakota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en.wikipedia.org/wiki/Hoople,_North_Dakota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7" Type="http://schemas.openxmlformats.org/officeDocument/2006/relationships/image" Target="../media/image8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Discrete Probability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CMSC 250</a:t>
            </a:r>
          </a:p>
        </p:txBody>
      </p:sp>
    </p:spTree>
    <p:extLst>
      <p:ext uri="{BB962C8B-B14F-4D97-AF65-F5344CB8AC3E}">
        <p14:creationId xmlns:p14="http://schemas.microsoft.com/office/powerpoint/2010/main" val="870605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Experiment #2: I roll two dice.</a:t>
                </a:r>
              </a:p>
              <a:p>
                <a:pPr lvl="1"/>
                <a:r>
                  <a:rPr lang="en-US" dirty="0"/>
                  <a:t>Probability that I hit </a:t>
                </a:r>
                <a:r>
                  <a:rPr lang="en-US" dirty="0">
                    <a:solidFill>
                      <a:srgbClr val="FF00FF"/>
                    </a:solidFill>
                  </a:rPr>
                  <a:t>seven </a:t>
                </a:r>
                <a:r>
                  <a:rPr lang="en-US" dirty="0"/>
                  <a:t>= ?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Why?</a:t>
                </a:r>
              </a:p>
              <a:p>
                <a:pPr lvl="2"/>
                <a:r>
                  <a:rPr lang="en-US" dirty="0"/>
                  <a:t>Set of different </a:t>
                </a:r>
                <a:r>
                  <a:rPr lang="en-US" i="1" dirty="0">
                    <a:solidFill>
                      <a:schemeClr val="accent2"/>
                    </a:solidFill>
                  </a:rPr>
                  <a:t>events?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i="1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1, 1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1, 2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…, (6, 1)</m:t>
                    </m:r>
                    <m:r>
                      <a:rPr lang="en-US" i="1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(36 of them)</a:t>
                </a:r>
              </a:p>
              <a:p>
                <a:pPr lvl="2"/>
                <a:r>
                  <a:rPr lang="en-US" dirty="0"/>
                  <a:t>Set of events where we hit 7.</a:t>
                </a:r>
                <a:endParaRPr lang="en-US" b="1" dirty="0">
                  <a:solidFill>
                    <a:srgbClr val="7030A0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1" i="1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2, 5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5, 2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3, 4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, 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4, 3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1, 6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,  (6, 1)}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(6 of them)</a:t>
                </a:r>
              </a:p>
              <a:p>
                <a:pPr lvl="2"/>
                <a:r>
                  <a:rPr lang="en-US" dirty="0"/>
                  <a:t>Hence the answer: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6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36</m:t>
                        </m:r>
                      </m:den>
                    </m:f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6</m:t>
                        </m:r>
                      </m:den>
                    </m:f>
                  </m:oMath>
                </a14:m>
                <a:endParaRPr lang="en-US" sz="2600" dirty="0"/>
              </a:p>
              <a:p>
                <a:pPr lvl="1"/>
                <a:r>
                  <a:rPr lang="en-US" sz="2200" dirty="0"/>
                  <a:t>Probability that I hit </a:t>
                </a:r>
                <a:r>
                  <a:rPr lang="en-US" sz="2200" dirty="0">
                    <a:solidFill>
                      <a:srgbClr val="FF00FF"/>
                    </a:solidFill>
                  </a:rPr>
                  <a:t>two</a:t>
                </a:r>
                <a:r>
                  <a:rPr lang="en-US" sz="2200" dirty="0"/>
                  <a:t>= ?</a:t>
                </a:r>
              </a:p>
              <a:p>
                <a:pPr lvl="1"/>
                <a:endParaRPr lang="en-US" sz="300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027081" y="2183045"/>
                <a:ext cx="1140177" cy="62088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081" y="2183045"/>
                <a:ext cx="1140177" cy="6208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274503" y="2183045"/>
                <a:ext cx="1107723" cy="62088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503" y="2183045"/>
                <a:ext cx="1107723" cy="62088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589659" y="2183046"/>
                <a:ext cx="1135944" cy="62089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659" y="2183046"/>
                <a:ext cx="1135944" cy="62089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9942209" y="2183044"/>
            <a:ext cx="1135944" cy="620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Something else</a:t>
            </a:r>
          </a:p>
        </p:txBody>
      </p:sp>
      <p:sp>
        <p:nvSpPr>
          <p:cNvPr id="8" name="Oval 7"/>
          <p:cNvSpPr/>
          <p:nvPr/>
        </p:nvSpPr>
        <p:spPr>
          <a:xfrm>
            <a:off x="7056485" y="1975715"/>
            <a:ext cx="1533174" cy="109666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722281" y="4853093"/>
                <a:ext cx="1140177" cy="62088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281" y="4853093"/>
                <a:ext cx="1140177" cy="6208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969703" y="4853093"/>
                <a:ext cx="1107723" cy="62088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703" y="4853093"/>
                <a:ext cx="1107723" cy="62088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84859" y="4853094"/>
                <a:ext cx="1135944" cy="62089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859" y="4853094"/>
                <a:ext cx="1135944" cy="62089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9637409" y="4853092"/>
            <a:ext cx="1135944" cy="620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Something else</a:t>
            </a:r>
          </a:p>
        </p:txBody>
      </p:sp>
    </p:spTree>
    <p:extLst>
      <p:ext uri="{BB962C8B-B14F-4D97-AF65-F5344CB8AC3E}">
        <p14:creationId xmlns:p14="http://schemas.microsoft.com/office/powerpoint/2010/main" val="4291195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28600" lvl="2">
                  <a:spcBef>
                    <a:spcPts val="1000"/>
                  </a:spcBef>
                </a:pPr>
                <a:r>
                  <a:rPr lang="en-US" sz="2800" dirty="0"/>
                  <a:t>What is the probability of </a:t>
                </a:r>
                <a:r>
                  <a:rPr lang="en-US" sz="2800" dirty="0">
                    <a:solidFill>
                      <a:srgbClr val="FF0000"/>
                    </a:solidFill>
                  </a:rPr>
                  <a:t>A given B</a:t>
                </a:r>
                <a:r>
                  <a:rPr lang="en-US" sz="2800" dirty="0"/>
                  <a:t>?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200" dirty="0"/>
                  <a:t>Outcomes of A are (1, 3), (2, 2),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(3, 1)</a:t>
                </a:r>
                <a:r>
                  <a:rPr lang="en-US" sz="2200" dirty="0"/>
                  <a:t>, (2, 6),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(3, 5)</a:t>
                </a:r>
                <a:r>
                  <a:rPr lang="en-US" sz="2200" dirty="0"/>
                  <a:t>, (4, 4), (5, 3), (6, 2), (6, 6)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200" dirty="0"/>
                  <a:t>Outcomes of B are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(3, 1)</a:t>
                </a:r>
                <a:r>
                  <a:rPr lang="en-US" sz="2200" dirty="0"/>
                  <a:t>, (3, 2), (3, 3), (3, 4),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(3, 5)</a:t>
                </a:r>
                <a:r>
                  <a:rPr lang="en-US" sz="2200" dirty="0"/>
                  <a:t>, (3, 6)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200" dirty="0"/>
                  <a:t>Outcomes of rolling two dice: (1, 1), (1, 2), </a:t>
                </a:r>
                <a:r>
                  <a:rPr lang="mr-IN" sz="2200" dirty="0"/>
                  <a:t>…</a:t>
                </a:r>
                <a:r>
                  <a:rPr lang="en-US" sz="2200" dirty="0"/>
                  <a:t>., (6, 5), (6, 6)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sz="2800" dirty="0"/>
                  <a:t>As discussed,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9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36</m:t>
                        </m:r>
                      </m:den>
                    </m:f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4</m:t>
                        </m:r>
                      </m:den>
                    </m:f>
                  </m:oMath>
                </a14:m>
                <a:endParaRPr lang="en-US" sz="2600" dirty="0"/>
              </a:p>
              <a:p>
                <a:pPr marL="228600" lvl="2">
                  <a:spcBef>
                    <a:spcPts val="1000"/>
                  </a:spcBef>
                </a:pPr>
                <a:r>
                  <a:rPr lang="en-US" sz="2600" dirty="0"/>
                  <a:t>However, once B occurs, instead of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36 </a:t>
                </a:r>
                <a:r>
                  <a:rPr lang="en-US" sz="2600" dirty="0"/>
                  <a:t>outcomes, we now have</a:t>
                </a:r>
                <a:r>
                  <a:rPr lang="mr-IN" sz="2600" dirty="0"/>
                  <a:t>…</a:t>
                </a:r>
                <a:r>
                  <a:rPr lang="en-US" sz="2600" dirty="0"/>
                  <a:t> </a:t>
                </a:r>
              </a:p>
              <a:p>
                <a:pPr marL="228600" lvl="2">
                  <a:spcBef>
                    <a:spcPts val="1000"/>
                  </a:spcBef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7042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28600" lvl="2">
                  <a:spcBef>
                    <a:spcPts val="1000"/>
                  </a:spcBef>
                </a:pPr>
                <a:r>
                  <a:rPr lang="en-US" sz="2800" dirty="0"/>
                  <a:t>What is the probability of </a:t>
                </a:r>
                <a:r>
                  <a:rPr lang="en-US" sz="2800" dirty="0">
                    <a:solidFill>
                      <a:srgbClr val="FF0000"/>
                    </a:solidFill>
                  </a:rPr>
                  <a:t>A given B</a:t>
                </a:r>
                <a:r>
                  <a:rPr lang="en-US" sz="2800" dirty="0"/>
                  <a:t>?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200" dirty="0"/>
                  <a:t>Outcomes of A are (1, 3), (2, 2),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(3, 1)</a:t>
                </a:r>
                <a:r>
                  <a:rPr lang="en-US" sz="2200" dirty="0"/>
                  <a:t>, (2, 6),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(3, 5)</a:t>
                </a:r>
                <a:r>
                  <a:rPr lang="en-US" sz="2200" dirty="0"/>
                  <a:t>, (4, 4), (5, 3), (6, 2), (6, 6)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200" dirty="0"/>
                  <a:t>Outcomes of B are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(3, 1)</a:t>
                </a:r>
                <a:r>
                  <a:rPr lang="en-US" sz="2200" dirty="0"/>
                  <a:t>, (3, 2), (3, 3), (3, 4),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(3, 5)</a:t>
                </a:r>
                <a:r>
                  <a:rPr lang="en-US" sz="2200" dirty="0"/>
                  <a:t>, (3, 6)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200" dirty="0"/>
                  <a:t>Outcomes of rolling two dice: (1, 1), (1, 2), </a:t>
                </a:r>
                <a:r>
                  <a:rPr lang="mr-IN" sz="2200" dirty="0"/>
                  <a:t>…</a:t>
                </a:r>
                <a:r>
                  <a:rPr lang="en-US" sz="2200" dirty="0"/>
                  <a:t>., (6, 5), (6, 6)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sz="2800" dirty="0"/>
                  <a:t>As discussed,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9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36</m:t>
                        </m:r>
                      </m:den>
                    </m:f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4</m:t>
                        </m:r>
                      </m:den>
                    </m:f>
                  </m:oMath>
                </a14:m>
                <a:endParaRPr lang="en-US" sz="2600" dirty="0"/>
              </a:p>
              <a:p>
                <a:pPr marL="228600" lvl="2">
                  <a:spcBef>
                    <a:spcPts val="1000"/>
                  </a:spcBef>
                </a:pPr>
                <a:r>
                  <a:rPr lang="en-US" sz="2600" dirty="0"/>
                  <a:t>However, once B occurs, instead of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36 </a:t>
                </a:r>
                <a:r>
                  <a:rPr lang="en-US" sz="2600" dirty="0"/>
                  <a:t>outcomes, we now have</a:t>
                </a:r>
                <a:r>
                  <a:rPr lang="mr-IN" sz="2600" dirty="0"/>
                  <a:t>…</a:t>
                </a:r>
                <a:r>
                  <a:rPr lang="en-US" sz="2600" dirty="0"/>
                  <a:t> </a:t>
                </a:r>
                <a:r>
                  <a:rPr lang="en-US" sz="2600" dirty="0">
                    <a:solidFill>
                      <a:srgbClr val="FF00FF"/>
                    </a:solidFill>
                  </a:rPr>
                  <a:t>6 outcomes</a:t>
                </a:r>
                <a:r>
                  <a:rPr lang="en-US" sz="2600" dirty="0"/>
                  <a:t>.</a:t>
                </a:r>
              </a:p>
              <a:p>
                <a:pPr marL="228600" lvl="2">
                  <a:spcBef>
                    <a:spcPts val="1000"/>
                  </a:spcBef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457112" y="2716579"/>
            <a:ext cx="6671820" cy="487680"/>
          </a:xfrm>
          <a:prstGeom prst="ellipse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93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28600" lvl="2">
                  <a:spcBef>
                    <a:spcPts val="1000"/>
                  </a:spcBef>
                </a:pPr>
                <a:r>
                  <a:rPr lang="en-US" sz="2800" dirty="0"/>
                  <a:t>What is the probability of </a:t>
                </a:r>
                <a:r>
                  <a:rPr lang="en-US" sz="2800" dirty="0">
                    <a:solidFill>
                      <a:srgbClr val="FF0000"/>
                    </a:solidFill>
                  </a:rPr>
                  <a:t>A given B</a:t>
                </a:r>
                <a:r>
                  <a:rPr lang="en-US" sz="2800" dirty="0"/>
                  <a:t>?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200" dirty="0"/>
                  <a:t>Outcomes of A are (1, 3), (2, 2),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(3, 1)</a:t>
                </a:r>
                <a:r>
                  <a:rPr lang="en-US" sz="2200" dirty="0"/>
                  <a:t>, (2, 6),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(3, 5)</a:t>
                </a:r>
                <a:r>
                  <a:rPr lang="en-US" sz="2200" dirty="0"/>
                  <a:t>, (4, 4), (5, 3), (6, 2), (6, 6)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200" dirty="0"/>
                  <a:t>Outcomes of B are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(3, 1)</a:t>
                </a:r>
                <a:r>
                  <a:rPr lang="en-US" sz="2200" dirty="0"/>
                  <a:t>, (3, 2), (3, 3), (3, 4),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(3, 5)</a:t>
                </a:r>
                <a:r>
                  <a:rPr lang="en-US" sz="2200" dirty="0"/>
                  <a:t>, (3, 6)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200" dirty="0"/>
                  <a:t>Outcomes of rolling two dice: (1, 1), (1, 2), </a:t>
                </a:r>
                <a:r>
                  <a:rPr lang="mr-IN" sz="2200" dirty="0"/>
                  <a:t>…</a:t>
                </a:r>
                <a:r>
                  <a:rPr lang="en-US" sz="2200" dirty="0"/>
                  <a:t>., (6, 5), (6, 6)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sz="2800" dirty="0"/>
                  <a:t>As discussed,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9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36</m:t>
                        </m:r>
                      </m:den>
                    </m:f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4</m:t>
                        </m:r>
                      </m:den>
                    </m:f>
                  </m:oMath>
                </a14:m>
                <a:endParaRPr lang="en-US" sz="2600" dirty="0"/>
              </a:p>
              <a:p>
                <a:pPr marL="228600" lvl="2">
                  <a:spcBef>
                    <a:spcPts val="1000"/>
                  </a:spcBef>
                </a:pPr>
                <a:r>
                  <a:rPr lang="en-US" sz="2600" dirty="0"/>
                  <a:t>However, once B occurs, instead of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36 </a:t>
                </a:r>
                <a:r>
                  <a:rPr lang="en-US" sz="2600" dirty="0"/>
                  <a:t>outcomes, we now have</a:t>
                </a:r>
                <a:r>
                  <a:rPr lang="mr-IN" sz="2600" dirty="0"/>
                  <a:t>…</a:t>
                </a:r>
                <a:r>
                  <a:rPr lang="en-US" sz="2600" dirty="0"/>
                  <a:t> </a:t>
                </a:r>
                <a:r>
                  <a:rPr lang="en-US" sz="2600" dirty="0">
                    <a:solidFill>
                      <a:srgbClr val="FF00FF"/>
                    </a:solidFill>
                  </a:rPr>
                  <a:t>6 outcomes</a:t>
                </a:r>
                <a:r>
                  <a:rPr lang="en-US" sz="2600" dirty="0"/>
                  <a:t>.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400" dirty="0"/>
                  <a:t>Only </a:t>
                </a:r>
                <a:r>
                  <a:rPr lang="en-US" sz="2400" b="1" dirty="0">
                    <a:solidFill>
                      <a:schemeClr val="accent6"/>
                    </a:solidFill>
                  </a:rPr>
                  <a:t>2</a:t>
                </a:r>
                <a:r>
                  <a:rPr lang="en-US" sz="2400" dirty="0"/>
                  <a:t> of them are outcomes that correspond to A.</a:t>
                </a:r>
              </a:p>
              <a:p>
                <a:pPr marL="228600" lvl="2">
                  <a:spcBef>
                    <a:spcPts val="1000"/>
                  </a:spcBef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255776" y="2657856"/>
            <a:ext cx="6205728" cy="487680"/>
          </a:xfrm>
          <a:prstGeom prst="ellipse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202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28600" lvl="2">
                  <a:spcBef>
                    <a:spcPts val="1000"/>
                  </a:spcBef>
                </a:pPr>
                <a:r>
                  <a:rPr lang="en-US" sz="2800" dirty="0"/>
                  <a:t>What is the probability of </a:t>
                </a:r>
                <a:r>
                  <a:rPr lang="en-US" sz="2800" dirty="0">
                    <a:solidFill>
                      <a:srgbClr val="FF0000"/>
                    </a:solidFill>
                  </a:rPr>
                  <a:t>A given B</a:t>
                </a:r>
                <a:r>
                  <a:rPr lang="en-US" sz="2800" dirty="0"/>
                  <a:t>?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200" dirty="0"/>
                  <a:t>Outcomes of A are (1, 3), (2, 2),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(3, 1)</a:t>
                </a:r>
                <a:r>
                  <a:rPr lang="en-US" sz="2200" dirty="0"/>
                  <a:t>, (2, 6),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(3, 5)</a:t>
                </a:r>
                <a:r>
                  <a:rPr lang="en-US" sz="2200" dirty="0"/>
                  <a:t>, (4, 4), (5, 3), (6, 2), (6, 6)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200" dirty="0"/>
                  <a:t>Outcomes of B are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(3, 1)</a:t>
                </a:r>
                <a:r>
                  <a:rPr lang="en-US" sz="2200" dirty="0"/>
                  <a:t>, (3, 2), (3, 3), (3, 4),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(3, 5)</a:t>
                </a:r>
                <a:r>
                  <a:rPr lang="en-US" sz="2200" dirty="0"/>
                  <a:t>, (3, 6)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200" dirty="0"/>
                  <a:t>Outcomes of rolling two dice: (1, 1), (1, 2), </a:t>
                </a:r>
                <a:r>
                  <a:rPr lang="mr-IN" sz="2200" dirty="0"/>
                  <a:t>…</a:t>
                </a:r>
                <a:r>
                  <a:rPr lang="en-US" sz="2200" dirty="0"/>
                  <a:t>., (6, 5), (6, 6)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sz="2800" dirty="0"/>
                  <a:t>As discussed,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9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36</m:t>
                        </m:r>
                      </m:den>
                    </m:f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4</m:t>
                        </m:r>
                      </m:den>
                    </m:f>
                  </m:oMath>
                </a14:m>
                <a:endParaRPr lang="en-US" sz="2600" dirty="0"/>
              </a:p>
              <a:p>
                <a:pPr marL="228600" lvl="2">
                  <a:spcBef>
                    <a:spcPts val="1000"/>
                  </a:spcBef>
                </a:pPr>
                <a:r>
                  <a:rPr lang="en-US" sz="2600" dirty="0"/>
                  <a:t>However, once B occurs, instead of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36 </a:t>
                </a:r>
                <a:r>
                  <a:rPr lang="en-US" sz="2600" dirty="0"/>
                  <a:t>outcomes, we now have</a:t>
                </a:r>
                <a:r>
                  <a:rPr lang="mr-IN" sz="2600" dirty="0"/>
                  <a:t>…</a:t>
                </a:r>
                <a:r>
                  <a:rPr lang="en-US" sz="2600" dirty="0"/>
                  <a:t> </a:t>
                </a:r>
                <a:r>
                  <a:rPr lang="en-US" sz="2600" dirty="0">
                    <a:solidFill>
                      <a:srgbClr val="FF00FF"/>
                    </a:solidFill>
                  </a:rPr>
                  <a:t>6 outcomes</a:t>
                </a:r>
                <a:r>
                  <a:rPr lang="en-US" sz="2600" dirty="0"/>
                  <a:t>.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400" dirty="0"/>
                  <a:t>Only </a:t>
                </a:r>
                <a:r>
                  <a:rPr lang="en-US" sz="2400" b="1" dirty="0">
                    <a:solidFill>
                      <a:schemeClr val="accent6"/>
                    </a:solidFill>
                  </a:rPr>
                  <a:t>2</a:t>
                </a:r>
                <a:r>
                  <a:rPr lang="en-US" sz="2400" dirty="0"/>
                  <a:t> of them are outcomes that correspond to A.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400" dirty="0"/>
                  <a:t>Therefore, the probability of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 given B </a:t>
                </a:r>
                <a:r>
                  <a:rPr lang="en-US" sz="2400" dirty="0"/>
                  <a:t>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6</m:t>
                        </m:r>
                      </m:den>
                    </m:f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600" dirty="0">
                  <a:solidFill>
                    <a:srgbClr val="FF0000"/>
                  </a:solidFill>
                </a:endParaRPr>
              </a:p>
              <a:p>
                <a:pPr marL="228600" lvl="2">
                  <a:spcBef>
                    <a:spcPts val="1000"/>
                  </a:spcBef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255776" y="2657856"/>
            <a:ext cx="6973824" cy="487680"/>
          </a:xfrm>
          <a:prstGeom prst="ellipse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548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once again two roll dice</a:t>
                </a:r>
              </a:p>
              <a:p>
                <a:pPr lvl="1"/>
                <a:r>
                  <a:rPr lang="en-US" dirty="0"/>
                  <a:t>Event A = “Sum of the dice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≥</m:t>
                    </m:r>
                  </m:oMath>
                </a14:m>
                <a:r>
                  <a:rPr lang="en-US" dirty="0"/>
                  <a:t> 8”</a:t>
                </a:r>
              </a:p>
              <a:p>
                <a:pPr lvl="1"/>
                <a:r>
                  <a:rPr lang="en-US" dirty="0"/>
                  <a:t>Event B = “ First die is 4”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07658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once again two roll dice</a:t>
                </a:r>
              </a:p>
              <a:p>
                <a:pPr lvl="1"/>
                <a:r>
                  <a:rPr lang="en-US" dirty="0"/>
                  <a:t>Event A = “Sum of the dice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≥</m:t>
                    </m:r>
                  </m:oMath>
                </a14:m>
                <a:r>
                  <a:rPr lang="en-US" dirty="0"/>
                  <a:t> 8”</a:t>
                </a:r>
              </a:p>
              <a:p>
                <a:pPr lvl="1"/>
                <a:r>
                  <a:rPr lang="en-US" dirty="0"/>
                  <a:t>Event B = “ First die is 4” </a:t>
                </a:r>
              </a:p>
              <a:p>
                <a:r>
                  <a:rPr lang="en-US" dirty="0"/>
                  <a:t>If B happens, what is your intuition about the probability of A?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2277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once again two roll dice</a:t>
                </a:r>
              </a:p>
              <a:p>
                <a:pPr lvl="1"/>
                <a:r>
                  <a:rPr lang="en-US" dirty="0"/>
                  <a:t>Event A = “Sum of the dice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≥</m:t>
                    </m:r>
                  </m:oMath>
                </a14:m>
                <a:r>
                  <a:rPr lang="en-US" dirty="0"/>
                  <a:t> 8”</a:t>
                </a:r>
              </a:p>
              <a:p>
                <a:pPr lvl="1"/>
                <a:r>
                  <a:rPr lang="en-US" dirty="0"/>
                  <a:t>Event B = “ First die is 4” </a:t>
                </a:r>
              </a:p>
              <a:p>
                <a:r>
                  <a:rPr lang="en-US" dirty="0"/>
                  <a:t>If B happens, what is your intuition about the probability of A?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601694" y="4234525"/>
            <a:ext cx="1143592" cy="6300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Go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3849116" y="4234525"/>
            <a:ext cx="1211326" cy="63008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down</a:t>
            </a:r>
          </a:p>
        </p:txBody>
      </p:sp>
      <p:sp>
        <p:nvSpPr>
          <p:cNvPr id="6" name="Rectangle 5"/>
          <p:cNvSpPr/>
          <p:nvPr/>
        </p:nvSpPr>
        <p:spPr>
          <a:xfrm>
            <a:off x="5164272" y="4234526"/>
            <a:ext cx="1248720" cy="630082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Stay the same</a:t>
            </a:r>
          </a:p>
        </p:txBody>
      </p:sp>
      <p:sp>
        <p:nvSpPr>
          <p:cNvPr id="7" name="Rectangle 6"/>
          <p:cNvSpPr/>
          <p:nvPr/>
        </p:nvSpPr>
        <p:spPr>
          <a:xfrm>
            <a:off x="6516822" y="4234524"/>
            <a:ext cx="1724970" cy="630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Unknown </a:t>
            </a:r>
            <a:r>
              <a:rPr lang="en-US">
                <a:solidFill>
                  <a:schemeClr val="tx1"/>
                </a:solidFill>
              </a:rPr>
              <a:t>to science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616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once again two roll dice</a:t>
                </a:r>
              </a:p>
              <a:p>
                <a:pPr lvl="1"/>
                <a:r>
                  <a:rPr lang="en-US" dirty="0"/>
                  <a:t>Event A = “Sum of the dice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≥</m:t>
                    </m:r>
                  </m:oMath>
                </a14:m>
                <a:r>
                  <a:rPr lang="en-US" dirty="0"/>
                  <a:t> 8”</a:t>
                </a:r>
              </a:p>
              <a:p>
                <a:pPr lvl="1"/>
                <a:r>
                  <a:rPr lang="en-US" dirty="0"/>
                  <a:t>Event B = “ First die is 4” </a:t>
                </a:r>
              </a:p>
              <a:p>
                <a:r>
                  <a:rPr lang="en-US" dirty="0"/>
                  <a:t>If B happens, what is your intuition about the probability of A?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601694" y="4234525"/>
            <a:ext cx="1143592" cy="6300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Go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3849116" y="4234525"/>
            <a:ext cx="1211326" cy="63008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down</a:t>
            </a:r>
          </a:p>
        </p:txBody>
      </p:sp>
      <p:sp>
        <p:nvSpPr>
          <p:cNvPr id="6" name="Rectangle 5"/>
          <p:cNvSpPr/>
          <p:nvPr/>
        </p:nvSpPr>
        <p:spPr>
          <a:xfrm>
            <a:off x="5164272" y="4234526"/>
            <a:ext cx="1248720" cy="630082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Stay the same</a:t>
            </a:r>
          </a:p>
        </p:txBody>
      </p:sp>
      <p:sp>
        <p:nvSpPr>
          <p:cNvPr id="7" name="Rectangle 6"/>
          <p:cNvSpPr/>
          <p:nvPr/>
        </p:nvSpPr>
        <p:spPr>
          <a:xfrm>
            <a:off x="6516822" y="4234524"/>
            <a:ext cx="1724970" cy="630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Unknown </a:t>
            </a:r>
            <a:r>
              <a:rPr lang="en-US">
                <a:solidFill>
                  <a:schemeClr val="tx1"/>
                </a:solidFill>
              </a:rPr>
              <a:t>to science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52916" y="4779264"/>
            <a:ext cx="18897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Let’s see if your intuition was correct!</a:t>
            </a:r>
          </a:p>
        </p:txBody>
      </p:sp>
    </p:spTree>
    <p:extLst>
      <p:ext uri="{BB962C8B-B14F-4D97-AF65-F5344CB8AC3E}">
        <p14:creationId xmlns:p14="http://schemas.microsoft.com/office/powerpoint/2010/main" val="1150799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once again two roll dice</a:t>
                </a:r>
              </a:p>
              <a:p>
                <a:pPr lvl="1"/>
                <a:r>
                  <a:rPr lang="en-US" dirty="0"/>
                  <a:t>Event A = “Sum of the dice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≥</m:t>
                    </m:r>
                  </m:oMath>
                </a14:m>
                <a:r>
                  <a:rPr lang="en-US" dirty="0"/>
                  <a:t> 8”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?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(work on it)</a:t>
                </a:r>
              </a:p>
              <a:p>
                <a:pPr lvl="1"/>
                <a:r>
                  <a:rPr lang="en-US" dirty="0"/>
                  <a:t>Event B = “ First die is 4” </a:t>
                </a: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4744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once again two roll dice</a:t>
                </a:r>
              </a:p>
              <a:p>
                <a:pPr lvl="1"/>
                <a:r>
                  <a:rPr lang="en-US" dirty="0"/>
                  <a:t>Event A = “Sum of the dice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≥</m:t>
                    </m:r>
                  </m:oMath>
                </a14:m>
                <a:r>
                  <a:rPr lang="en-US" dirty="0"/>
                  <a:t> 8”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15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36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12</m:t>
                        </m:r>
                      </m:den>
                    </m:f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Event B = “First die is a 4”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005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Experiment #2: I roll two dice.</a:t>
                </a:r>
              </a:p>
              <a:p>
                <a:pPr lvl="1"/>
                <a:r>
                  <a:rPr lang="en-US" dirty="0"/>
                  <a:t>Probability that I hit </a:t>
                </a:r>
                <a:r>
                  <a:rPr lang="en-US" dirty="0">
                    <a:solidFill>
                      <a:srgbClr val="FF00FF"/>
                    </a:solidFill>
                  </a:rPr>
                  <a:t>seven </a:t>
                </a:r>
                <a:r>
                  <a:rPr lang="en-US" dirty="0"/>
                  <a:t>= ?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Why?</a:t>
                </a:r>
              </a:p>
              <a:p>
                <a:pPr lvl="2"/>
                <a:r>
                  <a:rPr lang="en-US" dirty="0"/>
                  <a:t>Set of different </a:t>
                </a:r>
                <a:r>
                  <a:rPr lang="en-US" i="1" dirty="0">
                    <a:solidFill>
                      <a:schemeClr val="accent2"/>
                    </a:solidFill>
                  </a:rPr>
                  <a:t>events?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i="1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1, 1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1, 2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…, (6, 1)</m:t>
                    </m:r>
                    <m:r>
                      <a:rPr lang="en-US" i="1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(36 of them)</a:t>
                </a:r>
              </a:p>
              <a:p>
                <a:pPr lvl="2"/>
                <a:r>
                  <a:rPr lang="en-US" dirty="0"/>
                  <a:t>Set of events where we hit 7.</a:t>
                </a:r>
                <a:endParaRPr lang="en-US" b="1" dirty="0">
                  <a:solidFill>
                    <a:srgbClr val="7030A0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1" i="1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2, 5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5, 2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3, 4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, 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4, 3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1, 6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,  (6, 1)}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(6 of them)</a:t>
                </a:r>
              </a:p>
              <a:p>
                <a:pPr lvl="2"/>
                <a:r>
                  <a:rPr lang="en-US" dirty="0"/>
                  <a:t>Hence the answer: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6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36</m:t>
                        </m:r>
                      </m:den>
                    </m:f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6</m:t>
                        </m:r>
                      </m:den>
                    </m:f>
                  </m:oMath>
                </a14:m>
                <a:endParaRPr lang="en-US" sz="2600" dirty="0"/>
              </a:p>
              <a:p>
                <a:pPr lvl="1"/>
                <a:r>
                  <a:rPr lang="en-US" sz="2200" dirty="0"/>
                  <a:t>Probability that I hit </a:t>
                </a:r>
                <a:r>
                  <a:rPr lang="en-US" sz="2200" dirty="0">
                    <a:solidFill>
                      <a:srgbClr val="FF00FF"/>
                    </a:solidFill>
                  </a:rPr>
                  <a:t>two</a:t>
                </a:r>
                <a:r>
                  <a:rPr lang="en-US" sz="2200" dirty="0"/>
                  <a:t>= ?</a:t>
                </a:r>
              </a:p>
              <a:p>
                <a:pPr lvl="2"/>
                <a:r>
                  <a:rPr lang="en-US" sz="1800" dirty="0">
                    <a:solidFill>
                      <a:srgbClr val="FF0000"/>
                    </a:solidFill>
                  </a:rPr>
                  <a:t>Same procedure</a:t>
                </a:r>
              </a:p>
              <a:p>
                <a:pPr lvl="1"/>
                <a:endParaRPr lang="en-US" sz="300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027081" y="2183045"/>
                <a:ext cx="1140177" cy="62088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081" y="2183045"/>
                <a:ext cx="1140177" cy="6208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274503" y="2183045"/>
                <a:ext cx="1107723" cy="62088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503" y="2183045"/>
                <a:ext cx="1107723" cy="62088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589659" y="2183046"/>
                <a:ext cx="1135944" cy="62089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659" y="2183046"/>
                <a:ext cx="1135944" cy="62089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9942209" y="2183044"/>
            <a:ext cx="1135944" cy="620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Something else</a:t>
            </a:r>
          </a:p>
        </p:txBody>
      </p:sp>
      <p:sp>
        <p:nvSpPr>
          <p:cNvPr id="8" name="Oval 7"/>
          <p:cNvSpPr/>
          <p:nvPr/>
        </p:nvSpPr>
        <p:spPr>
          <a:xfrm>
            <a:off x="7056485" y="1975715"/>
            <a:ext cx="1533174" cy="109666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722281" y="4853093"/>
                <a:ext cx="1140177" cy="62088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281" y="4853093"/>
                <a:ext cx="1140177" cy="6208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969703" y="4853093"/>
                <a:ext cx="1107723" cy="62088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703" y="4853093"/>
                <a:ext cx="1107723" cy="62088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84859" y="4853094"/>
                <a:ext cx="1135944" cy="62089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859" y="4853094"/>
                <a:ext cx="1135944" cy="62089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9637409" y="4853092"/>
            <a:ext cx="1135944" cy="620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Something else</a:t>
            </a:r>
          </a:p>
        </p:txBody>
      </p:sp>
      <p:sp>
        <p:nvSpPr>
          <p:cNvPr id="14" name="Oval 13"/>
          <p:cNvSpPr/>
          <p:nvPr/>
        </p:nvSpPr>
        <p:spPr>
          <a:xfrm>
            <a:off x="9438794" y="4615202"/>
            <a:ext cx="1533174" cy="109666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768773" y="5685115"/>
                <a:ext cx="309380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8773" y="5685115"/>
                <a:ext cx="309380" cy="5203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34359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once again two roll dice</a:t>
                </a:r>
              </a:p>
              <a:p>
                <a:pPr lvl="1"/>
                <a:r>
                  <a:rPr lang="en-US" dirty="0"/>
                  <a:t>Event A = “Sum of the dice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≥</m:t>
                    </m:r>
                  </m:oMath>
                </a14:m>
                <a:r>
                  <a:rPr lang="en-US" dirty="0"/>
                  <a:t> 8”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15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36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12</m:t>
                        </m:r>
                      </m:den>
                    </m:f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Event B = “First die is a 4”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8994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once again two roll dice</a:t>
                </a:r>
              </a:p>
              <a:p>
                <a:pPr lvl="1"/>
                <a:r>
                  <a:rPr lang="en-US" dirty="0"/>
                  <a:t>Event A = “Sum of the dice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≥</m:t>
                    </m:r>
                  </m:oMath>
                </a14:m>
                <a:r>
                  <a:rPr lang="en-US" dirty="0"/>
                  <a:t> 8”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15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36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12</m:t>
                        </m:r>
                      </m:den>
                    </m:f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Event B = “First die is a 4”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r>
                  <a:rPr lang="en-US" dirty="0" err="1"/>
                  <a:t>Prob</a:t>
                </a:r>
                <a:r>
                  <a:rPr lang="en-US" dirty="0"/>
                  <a:t> of A given B = </a:t>
                </a:r>
                <a:r>
                  <a:rPr lang="en-US" dirty="0" err="1"/>
                  <a:t>Prob</a:t>
                </a:r>
                <a:r>
                  <a:rPr lang="en-US" dirty="0"/>
                  <a:t> second dice is 4, 5, or 6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f>
                      <m:fPr>
                        <m:ctrlPr>
                          <a:rPr lang="mr-I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5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552926" y="5380573"/>
            <a:ext cx="1143592" cy="6300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Go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3800348" y="5380573"/>
            <a:ext cx="1211326" cy="63008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down</a:t>
            </a:r>
          </a:p>
        </p:txBody>
      </p:sp>
      <p:sp>
        <p:nvSpPr>
          <p:cNvPr id="6" name="Rectangle 5"/>
          <p:cNvSpPr/>
          <p:nvPr/>
        </p:nvSpPr>
        <p:spPr>
          <a:xfrm>
            <a:off x="5115504" y="5380574"/>
            <a:ext cx="1248720" cy="630082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Stay the same</a:t>
            </a:r>
          </a:p>
        </p:txBody>
      </p:sp>
      <p:sp>
        <p:nvSpPr>
          <p:cNvPr id="7" name="Rectangle 6"/>
          <p:cNvSpPr/>
          <p:nvPr/>
        </p:nvSpPr>
        <p:spPr>
          <a:xfrm>
            <a:off x="6468054" y="5380572"/>
            <a:ext cx="1724970" cy="630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Unknown </a:t>
            </a:r>
            <a:r>
              <a:rPr lang="en-US">
                <a:solidFill>
                  <a:schemeClr val="tx1"/>
                </a:solidFill>
              </a:rPr>
              <a:t>to science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15430" y="5229109"/>
            <a:ext cx="1418584" cy="9478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8640" y="4828032"/>
                <a:ext cx="1970218" cy="657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rgbClr val="FF0000"/>
                    </a:solidFill>
                  </a:rPr>
                  <a:t>By just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mr-IN" sz="2600" dirty="0">
                    <a:solidFill>
                      <a:srgbClr val="FF0000"/>
                    </a:solidFill>
                  </a:rPr>
                  <a:t>…</a:t>
                </a:r>
                <a:endParaRPr 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4828032"/>
                <a:ext cx="1970218" cy="657296"/>
              </a:xfrm>
              <a:prstGeom prst="rect">
                <a:avLst/>
              </a:prstGeom>
              <a:blipFill rotWithShape="0">
                <a:blip r:embed="rId3"/>
                <a:stretch>
                  <a:fillRect l="-557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8399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Conditional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l-GR" b="0" i="1" dirty="0" smtClean="0">
                        <a:latin typeface="Cambria Math" panose="02040503050406030204" pitchFamily="18" charset="0"/>
                      </a:rPr>
                      <m:t>𝛢</m:t>
                    </m:r>
                    <m:r>
                      <a:rPr lang="el-GR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b="0" i="1" dirty="0" smtClean="0">
                        <a:latin typeface="Cambria Math" panose="02040503050406030204" pitchFamily="18" charset="0"/>
                      </a:rPr>
                      <m:t>𝛣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be two events. The conditional probability of A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given</a:t>
                </a:r>
                <a:r>
                  <a:rPr lang="en-US" dirty="0"/>
                  <a:t> B, denoted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  <a:r>
                  <a:rPr lang="en-US" dirty="0"/>
                  <a:t>is defined as follows:</a:t>
                </a:r>
              </a:p>
              <a:p>
                <a:pPr algn="ctr"/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0375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Re-thinking independent 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accent2"/>
                    </a:solidFill>
                  </a:rPr>
                  <a:t>Alternative definition of independent events</a:t>
                </a:r>
                <a:r>
                  <a:rPr lang="en-US" dirty="0"/>
                  <a:t>: Two events A and B will be called marginally independent, or just independent for short, if and only if</a:t>
                </a: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5049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Re-thinking independent 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accent2"/>
                    </a:solidFill>
                  </a:rPr>
                  <a:t>Alternative definition of independent events</a:t>
                </a:r>
                <a:r>
                  <a:rPr lang="en-US" dirty="0"/>
                  <a:t>: Two events A and B will be called marginally independent, or just independent for short, if and only if</a:t>
                </a: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Applying the definition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we have: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which is a relationship we had reached </a:t>
                </a:r>
                <a:r>
                  <a:rPr lang="en-US" b="1" dirty="0"/>
                  <a:t>earlier</a:t>
                </a:r>
                <a:r>
                  <a:rPr lang="en-US" dirty="0"/>
                  <a:t> when discussing the joint probability.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0378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Complex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I have two dice: </a:t>
                </a:r>
                <a:r>
                  <a:rPr lang="en-US" dirty="0">
                    <a:solidFill>
                      <a:srgbClr val="FF00FF"/>
                    </a:solidFill>
                  </a:rPr>
                  <a:t>a six-sided one</a:t>
                </a:r>
                <a:r>
                  <a:rPr lang="en-US" dirty="0"/>
                  <a:t> and a </a:t>
                </a:r>
                <a:r>
                  <a:rPr lang="en-US" dirty="0">
                    <a:solidFill>
                      <a:schemeClr val="accent6"/>
                    </a:solidFill>
                  </a:rPr>
                  <a:t>ten-sided one.</a:t>
                </a:r>
              </a:p>
              <a:p>
                <a:r>
                  <a:rPr lang="en-US" dirty="0"/>
                  <a:t>I pick either one of them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33337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Complex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I have two dice: </a:t>
                </a:r>
                <a:r>
                  <a:rPr lang="en-US" dirty="0">
                    <a:solidFill>
                      <a:srgbClr val="FF00FF"/>
                    </a:solidFill>
                  </a:rPr>
                  <a:t>a six-sided one</a:t>
                </a:r>
                <a:r>
                  <a:rPr lang="en-US" dirty="0"/>
                  <a:t> and a </a:t>
                </a:r>
                <a:r>
                  <a:rPr lang="en-US" dirty="0">
                    <a:solidFill>
                      <a:schemeClr val="accent6"/>
                    </a:solidFill>
                  </a:rPr>
                  <a:t>ten-sided one.</a:t>
                </a:r>
              </a:p>
              <a:p>
                <a:r>
                  <a:rPr lang="en-US" dirty="0"/>
                  <a:t>I pick either one of them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and roll it.</a:t>
                </a:r>
              </a:p>
              <a:p>
                <a:pPr lvl="1"/>
                <a:r>
                  <a:rPr lang="en-US" dirty="0"/>
                  <a:t>What’s the probability </a:t>
                </a:r>
                <a:r>
                  <a:rPr lang="en-US" dirty="0">
                    <a:solidFill>
                      <a:srgbClr val="FF0000"/>
                    </a:solidFill>
                  </a:rPr>
                  <a:t>that the die comes up 6?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(work on this yourselves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NOW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747032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Complex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2608" y="1825625"/>
                <a:ext cx="1125321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that I have two dice: </a:t>
                </a:r>
                <a:r>
                  <a:rPr lang="en-US" dirty="0">
                    <a:solidFill>
                      <a:srgbClr val="FF00FF"/>
                    </a:solidFill>
                  </a:rPr>
                  <a:t>a six-sided one</a:t>
                </a:r>
                <a:r>
                  <a:rPr lang="en-US" dirty="0"/>
                  <a:t> and a </a:t>
                </a:r>
                <a:r>
                  <a:rPr lang="en-US" dirty="0">
                    <a:solidFill>
                      <a:schemeClr val="accent6"/>
                    </a:solidFill>
                  </a:rPr>
                  <a:t>ten-sided one.</a:t>
                </a:r>
              </a:p>
              <a:p>
                <a:r>
                  <a:rPr lang="en-US" dirty="0"/>
                  <a:t>I pick either one of them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What’s the probability </a:t>
                </a:r>
                <a:r>
                  <a:rPr lang="en-US" dirty="0">
                    <a:solidFill>
                      <a:srgbClr val="FF0000"/>
                    </a:solidFill>
                  </a:rPr>
                  <a:t>that the die comes up 6?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(work on this yourselves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NOW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)</a:t>
                </a:r>
                <a:b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</a:br>
                <a:b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</a:br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𝑅𝑜𝑙𝑙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=6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𝑅𝑜𝑙𝑙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=6, </m:t>
                      </m:r>
                      <m:r>
                        <a:rPr lang="en-US" b="0" i="1" smtClean="0">
                          <a:solidFill>
                            <a:srgbClr val="FF00FF"/>
                          </a:solidFill>
                          <a:latin typeface="Cambria Math" charset="0"/>
                        </a:rPr>
                        <m:t>𝐷𝑖𝑒</m:t>
                      </m:r>
                      <m:r>
                        <a:rPr lang="en-US" b="0" i="1" smtClean="0">
                          <a:solidFill>
                            <a:srgbClr val="FF00FF"/>
                          </a:solidFill>
                          <a:latin typeface="Cambria Math" charset="0"/>
                        </a:rPr>
                        <m:t>=6)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𝑅𝑜𝑙𝑙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=6, 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𝐷𝑖𝑒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=10)=</m:t>
                      </m:r>
                    </m:oMath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𝑅𝑜𝑙𝑙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=6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𝐷𝑖𝑒</m:t>
                          </m:r>
                          <m:r>
                            <a:rPr lang="en-US" i="1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=6</m:t>
                          </m:r>
                        </m:e>
                      </m:d>
                      <m:r>
                        <m:rPr>
                          <m:lit/>
                        </m:rPr>
                        <a:rPr lang="en-US" b="0" i="1" smtClean="0">
                          <a:solidFill>
                            <a:srgbClr val="FF00FF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×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𝐷𝑖𝑒</m:t>
                          </m:r>
                          <m:r>
                            <a:rPr lang="en-US" i="1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=6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𝑅𝑜𝑙𝑙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=6|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𝐷𝑖𝑒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=10</m:t>
                          </m:r>
                        </m:e>
                      </m:d>
                      <m:r>
                        <m:rPr>
                          <m:lit/>
                        </m:rP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×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𝐷𝑖𝑒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=10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20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15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≈0.1333…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608" y="1825625"/>
                <a:ext cx="11253216" cy="4351338"/>
              </a:xfrm>
              <a:blipFill>
                <a:blip r:embed="rId3"/>
                <a:stretch>
                  <a:fillRect l="-975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2791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Complex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2608" y="1825625"/>
                <a:ext cx="1125321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I have two dice: </a:t>
                </a:r>
                <a:r>
                  <a:rPr lang="en-US" dirty="0">
                    <a:solidFill>
                      <a:srgbClr val="FF00FF"/>
                    </a:solidFill>
                  </a:rPr>
                  <a:t>a six-sided one</a:t>
                </a:r>
                <a:r>
                  <a:rPr lang="en-US" dirty="0"/>
                  <a:t> and a </a:t>
                </a:r>
                <a:r>
                  <a:rPr lang="en-US" dirty="0">
                    <a:solidFill>
                      <a:schemeClr val="accent6"/>
                    </a:solidFill>
                  </a:rPr>
                  <a:t>ten-sided one.</a:t>
                </a:r>
              </a:p>
              <a:p>
                <a:r>
                  <a:rPr lang="en-US" dirty="0"/>
                  <a:t>Now </a:t>
                </a:r>
                <a:r>
                  <a:rPr lang="en-US" b="1" dirty="0">
                    <a:solidFill>
                      <a:srgbClr val="C00000"/>
                    </a:solidFill>
                  </a:rPr>
                  <a:t>we change the problem </a:t>
                </a:r>
                <a:r>
                  <a:rPr lang="en-US" dirty="0"/>
                  <a:t>so that we pick the ten-sided die 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9</m:t>
                        </m:r>
                      </m:den>
                    </m:f>
                    <m:r>
                      <a:rPr lang="en-US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the six-sided die 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9</m:t>
                        </m:r>
                      </m:den>
                    </m:f>
                    <m:r>
                      <a:rPr lang="en-US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Intuitively,</a:t>
                </a:r>
                <a:r>
                  <a:rPr lang="en-US" dirty="0"/>
                  <a:t> will the probability that I come up with a 6</a:t>
                </a:r>
                <a:r>
                  <a:rPr lang="mr-IN" dirty="0"/>
                  <a:t>…</a:t>
                </a:r>
                <a:b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</a:br>
                <a:b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</a:br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608" y="1825625"/>
                <a:ext cx="11253216" cy="4351338"/>
              </a:xfrm>
              <a:blipFill rotWithShape="0">
                <a:blip r:embed="rId3"/>
                <a:stretch>
                  <a:fillRect l="-975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235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Complex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2608" y="1825625"/>
                <a:ext cx="1125321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I have two dice: </a:t>
                </a:r>
                <a:r>
                  <a:rPr lang="en-US" dirty="0">
                    <a:solidFill>
                      <a:srgbClr val="FF00FF"/>
                    </a:solidFill>
                  </a:rPr>
                  <a:t>a six-sided one</a:t>
                </a:r>
                <a:r>
                  <a:rPr lang="en-US" dirty="0"/>
                  <a:t> and a </a:t>
                </a:r>
                <a:r>
                  <a:rPr lang="en-US" dirty="0">
                    <a:solidFill>
                      <a:schemeClr val="accent6"/>
                    </a:solidFill>
                  </a:rPr>
                  <a:t>ten-sided one.</a:t>
                </a:r>
              </a:p>
              <a:p>
                <a:r>
                  <a:rPr lang="en-US" dirty="0"/>
                  <a:t>Now </a:t>
                </a:r>
                <a:r>
                  <a:rPr lang="en-US" b="1" dirty="0">
                    <a:solidFill>
                      <a:srgbClr val="C00000"/>
                    </a:solidFill>
                  </a:rPr>
                  <a:t>we change the problem </a:t>
                </a:r>
                <a:r>
                  <a:rPr lang="en-US" dirty="0"/>
                  <a:t>so that we pick the ten-sided die 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9</m:t>
                        </m:r>
                      </m:den>
                    </m:f>
                    <m:r>
                      <a:rPr lang="en-US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the six-sided die 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9</m:t>
                        </m:r>
                      </m:den>
                    </m:f>
                    <m:r>
                      <a:rPr lang="en-US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Intuitively,</a:t>
                </a:r>
                <a:r>
                  <a:rPr lang="en-US" dirty="0"/>
                  <a:t> will the probability that I come up with a 6</a:t>
                </a:r>
                <a:r>
                  <a:rPr lang="mr-IN" dirty="0"/>
                  <a:t>…</a:t>
                </a:r>
                <a:b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</a:br>
                <a:b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</a:br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608" y="1825625"/>
                <a:ext cx="11253216" cy="4351338"/>
              </a:xfrm>
              <a:blipFill rotWithShape="0">
                <a:blip r:embed="rId3"/>
                <a:stretch>
                  <a:fillRect l="-975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540478" y="4551517"/>
            <a:ext cx="1143592" cy="6300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Go up</a:t>
            </a:r>
          </a:p>
        </p:txBody>
      </p:sp>
      <p:sp>
        <p:nvSpPr>
          <p:cNvPr id="8" name="Rectangle 7"/>
          <p:cNvSpPr/>
          <p:nvPr/>
        </p:nvSpPr>
        <p:spPr>
          <a:xfrm>
            <a:off x="4787900" y="4551517"/>
            <a:ext cx="1211326" cy="63008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down</a:t>
            </a:r>
          </a:p>
        </p:txBody>
      </p:sp>
      <p:sp>
        <p:nvSpPr>
          <p:cNvPr id="9" name="Rectangle 8"/>
          <p:cNvSpPr/>
          <p:nvPr/>
        </p:nvSpPr>
        <p:spPr>
          <a:xfrm>
            <a:off x="6103056" y="4551518"/>
            <a:ext cx="1248720" cy="630082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Stay the same</a:t>
            </a:r>
          </a:p>
        </p:txBody>
      </p:sp>
    </p:spTree>
    <p:extLst>
      <p:ext uri="{BB962C8B-B14F-4D97-AF65-F5344CB8AC3E}">
        <p14:creationId xmlns:p14="http://schemas.microsoft.com/office/powerpoint/2010/main" val="139049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Poker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deck = 52 cards, 13 of each suit: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292" y="2375968"/>
            <a:ext cx="90487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041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Complex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2608" y="1825625"/>
                <a:ext cx="1125321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I have two dice: </a:t>
                </a:r>
                <a:r>
                  <a:rPr lang="en-US" dirty="0">
                    <a:solidFill>
                      <a:srgbClr val="FF00FF"/>
                    </a:solidFill>
                  </a:rPr>
                  <a:t>a six-sided one</a:t>
                </a:r>
                <a:r>
                  <a:rPr lang="en-US" dirty="0"/>
                  <a:t> and a </a:t>
                </a:r>
                <a:r>
                  <a:rPr lang="en-US" dirty="0">
                    <a:solidFill>
                      <a:schemeClr val="accent6"/>
                    </a:solidFill>
                  </a:rPr>
                  <a:t>ten-sided one.</a:t>
                </a:r>
              </a:p>
              <a:p>
                <a:r>
                  <a:rPr lang="en-US" dirty="0"/>
                  <a:t>Now </a:t>
                </a:r>
                <a:r>
                  <a:rPr lang="en-US" b="1" dirty="0">
                    <a:solidFill>
                      <a:srgbClr val="C00000"/>
                    </a:solidFill>
                  </a:rPr>
                  <a:t>we change the problem </a:t>
                </a:r>
                <a:r>
                  <a:rPr lang="en-US" dirty="0"/>
                  <a:t>so that we pick the ten-sided die 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9</m:t>
                        </m:r>
                      </m:den>
                    </m:f>
                    <m:r>
                      <a:rPr lang="en-US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the six-sided die 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9</m:t>
                        </m:r>
                      </m:den>
                    </m:f>
                    <m:r>
                      <a:rPr lang="en-US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Intuitively,</a:t>
                </a:r>
                <a:r>
                  <a:rPr lang="en-US" dirty="0"/>
                  <a:t> will the probability that I come up with a 6</a:t>
                </a:r>
                <a:r>
                  <a:rPr lang="mr-IN" dirty="0"/>
                  <a:t>…</a:t>
                </a:r>
                <a:b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</a:br>
                <a:b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</a:br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608" y="1825625"/>
                <a:ext cx="11253216" cy="4351338"/>
              </a:xfrm>
              <a:blipFill rotWithShape="0">
                <a:blip r:embed="rId3"/>
                <a:stretch>
                  <a:fillRect l="-975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540478" y="4551517"/>
            <a:ext cx="1143592" cy="6300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Go up</a:t>
            </a:r>
          </a:p>
        </p:txBody>
      </p:sp>
      <p:sp>
        <p:nvSpPr>
          <p:cNvPr id="8" name="Rectangle 7"/>
          <p:cNvSpPr/>
          <p:nvPr/>
        </p:nvSpPr>
        <p:spPr>
          <a:xfrm>
            <a:off x="4787900" y="4551517"/>
            <a:ext cx="1211326" cy="63008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down</a:t>
            </a:r>
          </a:p>
        </p:txBody>
      </p:sp>
      <p:sp>
        <p:nvSpPr>
          <p:cNvPr id="9" name="Rectangle 8"/>
          <p:cNvSpPr/>
          <p:nvPr/>
        </p:nvSpPr>
        <p:spPr>
          <a:xfrm>
            <a:off x="6103056" y="4551518"/>
            <a:ext cx="1248720" cy="630082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Stay the same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46720" y="4328160"/>
            <a:ext cx="26228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Let’s see if your intuition was correct!</a:t>
            </a:r>
          </a:p>
        </p:txBody>
      </p:sp>
    </p:spTree>
    <p:extLst>
      <p:ext uri="{BB962C8B-B14F-4D97-AF65-F5344CB8AC3E}">
        <p14:creationId xmlns:p14="http://schemas.microsoft.com/office/powerpoint/2010/main" val="2238453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Complex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2608" y="1825625"/>
                <a:ext cx="11253216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Suppose that I have two dice: </a:t>
                </a:r>
                <a:r>
                  <a:rPr lang="en-US" dirty="0">
                    <a:solidFill>
                      <a:srgbClr val="FF00FF"/>
                    </a:solidFill>
                  </a:rPr>
                  <a:t>a six-sided one</a:t>
                </a:r>
                <a:r>
                  <a:rPr lang="en-US" dirty="0"/>
                  <a:t> and a </a:t>
                </a:r>
                <a:r>
                  <a:rPr lang="en-US" dirty="0">
                    <a:solidFill>
                      <a:schemeClr val="accent6"/>
                    </a:solidFill>
                  </a:rPr>
                  <a:t>ten-sided one.</a:t>
                </a:r>
              </a:p>
              <a:p>
                <a:r>
                  <a:rPr lang="en-US" dirty="0"/>
                  <a:t>Now </a:t>
                </a:r>
                <a:r>
                  <a:rPr lang="en-US" b="1" dirty="0">
                    <a:solidFill>
                      <a:srgbClr val="C00000"/>
                    </a:solidFill>
                  </a:rPr>
                  <a:t>we change the problem </a:t>
                </a:r>
                <a:r>
                  <a:rPr lang="en-US" dirty="0"/>
                  <a:t>so that we pick the ten-sided die 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9</m:t>
                        </m:r>
                      </m:den>
                    </m:f>
                    <m:r>
                      <a:rPr lang="en-US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the six-sided die 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9</m:t>
                        </m:r>
                      </m:den>
                    </m:f>
                    <m:r>
                      <a:rPr lang="en-US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What’s the probability </a:t>
                </a:r>
                <a:r>
                  <a:rPr lang="en-US" dirty="0">
                    <a:solidFill>
                      <a:srgbClr val="FF0000"/>
                    </a:solidFill>
                  </a:rPr>
                  <a:t>that I come up with a 6? </a:t>
                </a:r>
                <a:b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</a:br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𝑅𝑜𝑙𝑙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=6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𝑅𝑜𝑙𝑙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=6, </m:t>
                      </m:r>
                      <m:r>
                        <a:rPr lang="en-US" i="1">
                          <a:solidFill>
                            <a:srgbClr val="FF00FF"/>
                          </a:solidFill>
                          <a:latin typeface="Cambria Math" charset="0"/>
                        </a:rPr>
                        <m:t>𝐷𝑖𝑒</m:t>
                      </m:r>
                      <m:r>
                        <a:rPr lang="en-US" i="1">
                          <a:solidFill>
                            <a:srgbClr val="FF00FF"/>
                          </a:solidFill>
                          <a:latin typeface="Cambria Math" charset="0"/>
                        </a:rPr>
                        <m:t>=6)</m:t>
                      </m:r>
                      <m:r>
                        <m:rPr>
                          <m:lit/>
                        </m:rP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𝑅𝑜𝑙𝑙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=6, </m:t>
                      </m:r>
                      <m:r>
                        <a:rPr lang="en-US" i="1">
                          <a:solidFill>
                            <a:schemeClr val="accent6"/>
                          </a:solidFill>
                          <a:latin typeface="Cambria Math" charset="0"/>
                        </a:rPr>
                        <m:t>𝐷𝑖𝑒</m:t>
                      </m:r>
                      <m:r>
                        <a:rPr lang="en-US" i="1">
                          <a:solidFill>
                            <a:schemeClr val="accent6"/>
                          </a:solidFill>
                          <a:latin typeface="Cambria Math" charset="0"/>
                        </a:rPr>
                        <m:t>=10)=</m:t>
                      </m:r>
                    </m:oMath>
                    <m:oMath xmlns:m="http://schemas.openxmlformats.org/officeDocument/2006/math">
                      <m:r>
                        <m:rPr>
                          <m:lit/>
                        </m:rPr>
                        <a:rPr lang="en-US" i="1">
                          <a:latin typeface="Cambria Math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𝑅𝑜𝑙𝑙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=6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𝐷𝑖𝑒</m:t>
                          </m:r>
                          <m:r>
                            <a:rPr lang="en-US" i="1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=6</m:t>
                          </m:r>
                        </m:e>
                      </m:d>
                      <m:r>
                        <m:rPr>
                          <m:lit/>
                        </m:rPr>
                        <a:rPr lang="en-US" i="1">
                          <a:solidFill>
                            <a:srgbClr val="FF00FF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×</m:t>
                      </m:r>
                      <m:r>
                        <m:rPr>
                          <m:lit/>
                        </m:rP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𝐷𝑖𝑒</m:t>
                          </m:r>
                          <m:r>
                            <a:rPr lang="en-US" i="1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=6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𝑅𝑜𝑙𝑙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=6,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𝐷𝑖𝑒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=10</m:t>
                          </m:r>
                        </m:e>
                      </m:d>
                      <m:r>
                        <m:rPr>
                          <m:lit/>
                        </m:rPr>
                        <a:rPr lang="en-US" i="1">
                          <a:solidFill>
                            <a:srgbClr val="00B05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×</m:t>
                      </m:r>
                      <m:r>
                        <m:rPr>
                          <m:lit/>
                        </m:rP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𝐷𝑖𝑒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=10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m:rPr>
                          <m:lit/>
                        </m:rPr>
                        <a:rPr lang="en-US" i="1">
                          <a:latin typeface="Cambria Math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27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18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54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≈0.130</m:t>
                      </m:r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&lt;</m:t>
                      </m:r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𝟏𝟑𝟑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608" y="1825625"/>
                <a:ext cx="11253216" cy="4351338"/>
              </a:xfrm>
              <a:blipFill>
                <a:blip r:embed="rId3"/>
                <a:stretch>
                  <a:fillRect l="-81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5040059"/>
            <a:ext cx="1136904" cy="113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674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9516A-C27F-F04A-A052-C0F6FD073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Bayes’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CE51CD-CC54-6447-8C56-C1F5C1DB9F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A and B are events in a sample space </a:t>
                </a:r>
                <a:r>
                  <a:rPr lang="el-GR" dirty="0"/>
                  <a:t>Ω</a:t>
                </a:r>
                <a:r>
                  <a:rPr lang="en-US" dirty="0"/>
                  <a:t>. Then, the following is an identity: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/>
                  <a:t>known as </a:t>
                </a:r>
                <a:r>
                  <a:rPr lang="en-US" sz="3600" b="1" dirty="0">
                    <a:solidFill>
                      <a:schemeClr val="accent2"/>
                    </a:solidFill>
                  </a:rPr>
                  <a:t>Bayes’ Law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CE51CD-CC54-6447-8C56-C1F5C1DB9F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89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30394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dirty="0"/>
                  <a:t>is it the case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059382" y="2752436"/>
            <a:ext cx="1283854" cy="6373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253594" y="2752436"/>
            <a:ext cx="1291937" cy="6373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5051372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dirty="0"/>
                  <a:t>is it the case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Substituting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the formulation of Bayes’ Law, we have: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⇒1=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059382" y="2752436"/>
            <a:ext cx="1283854" cy="6373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253594" y="2752436"/>
            <a:ext cx="1291937" cy="6373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6" name="Oval 5"/>
          <p:cNvSpPr/>
          <p:nvPr/>
        </p:nvSpPr>
        <p:spPr>
          <a:xfrm>
            <a:off x="3777672" y="2484612"/>
            <a:ext cx="1810327" cy="1182225"/>
          </a:xfrm>
          <a:prstGeom prst="ellipse">
            <a:avLst/>
          </a:pr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605776" y="5307980"/>
            <a:ext cx="1048214" cy="490654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295022" y="4969726"/>
            <a:ext cx="1048214" cy="490654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2823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dirty="0"/>
                  <a:t>is it the case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Substituting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the formulation of Bayes’ Law, we have: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⇒1=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059382" y="2752436"/>
            <a:ext cx="1283854" cy="6373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253594" y="2752436"/>
            <a:ext cx="1291937" cy="6373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6" name="Oval 5"/>
          <p:cNvSpPr/>
          <p:nvPr/>
        </p:nvSpPr>
        <p:spPr>
          <a:xfrm>
            <a:off x="3777672" y="2484612"/>
            <a:ext cx="1810327" cy="1182225"/>
          </a:xfrm>
          <a:prstGeom prst="ellipse">
            <a:avLst/>
          </a:pr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605776" y="5307980"/>
            <a:ext cx="1048214" cy="490654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295022" y="4969726"/>
            <a:ext cx="1048214" cy="490654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93676" y="2752436"/>
            <a:ext cx="3707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(A </a:t>
            </a:r>
            <a:r>
              <a:rPr lang="en-US" sz="3600" i="1" dirty="0" err="1">
                <a:solidFill>
                  <a:srgbClr val="FF0000"/>
                </a:solidFill>
              </a:rPr>
              <a:t>ind</a:t>
            </a:r>
            <a:r>
              <a:rPr lang="en-US" sz="3600" dirty="0">
                <a:solidFill>
                  <a:srgbClr val="FF0000"/>
                </a:solidFill>
              </a:rPr>
              <a:t> B) </a:t>
            </a:r>
            <a:r>
              <a:rPr lang="en-US" sz="3600" dirty="0" err="1">
                <a:solidFill>
                  <a:srgbClr val="FF0000"/>
                </a:solidFill>
              </a:rPr>
              <a:t>iff</a:t>
            </a:r>
            <a:r>
              <a:rPr lang="en-US" sz="3600" dirty="0">
                <a:solidFill>
                  <a:srgbClr val="FF0000"/>
                </a:solidFill>
              </a:rPr>
              <a:t> (B </a:t>
            </a:r>
            <a:r>
              <a:rPr lang="en-US" sz="3600" i="1" dirty="0" err="1">
                <a:solidFill>
                  <a:srgbClr val="FF0000"/>
                </a:solidFill>
              </a:rPr>
              <a:t>ind</a:t>
            </a:r>
            <a:r>
              <a:rPr lang="en-US" sz="3600" dirty="0">
                <a:solidFill>
                  <a:srgbClr val="FF0000"/>
                </a:solidFill>
              </a:rPr>
              <a:t> A)</a:t>
            </a:r>
          </a:p>
        </p:txBody>
      </p:sp>
    </p:spTree>
    <p:extLst>
      <p:ext uri="{BB962C8B-B14F-4D97-AF65-F5344CB8AC3E}">
        <p14:creationId xmlns:p14="http://schemas.microsoft.com/office/powerpoint/2010/main" val="15178917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dirty="0"/>
                  <a:t> then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also 0?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059382" y="2752436"/>
            <a:ext cx="1283854" cy="6373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253594" y="2752436"/>
            <a:ext cx="1291937" cy="6373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2489037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dirty="0"/>
                  <a:t> then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also 0?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It is </a:t>
                </a:r>
                <a:r>
                  <a:rPr lang="en-US" b="1" dirty="0">
                    <a:solidFill>
                      <a:srgbClr val="00B050"/>
                    </a:solidFill>
                  </a:rPr>
                  <a:t>undefined</a:t>
                </a:r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)⋅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059382" y="2752436"/>
            <a:ext cx="1283854" cy="6373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253594" y="2752436"/>
            <a:ext cx="1291937" cy="6373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6" name="Oval 5"/>
          <p:cNvSpPr/>
          <p:nvPr/>
        </p:nvSpPr>
        <p:spPr>
          <a:xfrm>
            <a:off x="6096000" y="2484612"/>
            <a:ext cx="1810327" cy="1182225"/>
          </a:xfrm>
          <a:prstGeom prst="ellipse">
            <a:avLst/>
          </a:pr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110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Poker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deck = 52 cards, 13 of each suit: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Flush</a:t>
            </a:r>
            <a:r>
              <a:rPr lang="en-US" sz="2000" dirty="0">
                <a:solidFill>
                  <a:srgbClr val="FF00FF"/>
                </a:solidFill>
              </a:rPr>
              <a:t>: 5 cards of the same suit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What is the probability of getting a flush?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76" y="3382769"/>
            <a:ext cx="7512319" cy="309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48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Probability of a flush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5-card hands are there?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04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Probability of a flush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many 5-card hands are there?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52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40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Probability of a flush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many 5-card hands are there?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52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r>
                  <a:rPr lang="en-US" dirty="0"/>
                  <a:t>How many 5-card hands are flushes?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545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Probability of a flush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many 5-card hands are there?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52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r>
                  <a:rPr lang="en-US" dirty="0"/>
                  <a:t>How many 5-card hands are flushes? </a:t>
                </a:r>
              </a:p>
              <a:p>
                <a:pPr lvl="1"/>
                <a:r>
                  <a:rPr lang="en-US" dirty="0"/>
                  <a:t>Choose a suit in one of 4 ways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87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Probability of a flush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many 5-card hands are there?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52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r>
                  <a:rPr lang="en-US" dirty="0"/>
                  <a:t>How many 5-card hands are flushes? </a:t>
                </a:r>
              </a:p>
              <a:p>
                <a:pPr lvl="1"/>
                <a:r>
                  <a:rPr lang="en-US" dirty="0"/>
                  <a:t>Choose a suit in one of 4 ways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/>
                  <a:t>Given suit choose any 5 cards out of 13</a:t>
                </a:r>
                <a:r>
                  <a:rPr lang="mr-IN" dirty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849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Probability of a flush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many 5-card hands are there?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52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r>
                  <a:rPr lang="en-US" dirty="0"/>
                  <a:t>How many 5-card hands are flushes? </a:t>
                </a:r>
              </a:p>
              <a:p>
                <a:pPr lvl="1"/>
                <a:r>
                  <a:rPr lang="en-US" dirty="0"/>
                  <a:t>Choose a suit in one of 4 ways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/>
                  <a:t>Given suit choose any 5 cards out of 13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𝟒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∗</m:t>
                    </m:r>
                    <m:d>
                      <m:dPr>
                        <m:ctrlPr>
                          <a:rPr lang="mr-IN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𝟏𝟑</m:t>
                            </m:r>
                          </m:e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𝟓</m:t>
                            </m:r>
                          </m:e>
                        </m:eqArr>
                      </m:e>
                    </m:d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313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Informal</a:t>
            </a:r>
            <a:r>
              <a:rPr lang="en-US" dirty="0"/>
              <a:t> definition of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Probability that </a:t>
                </a:r>
                <a:r>
                  <a:rPr lang="en-US" dirty="0">
                    <a:solidFill>
                      <a:srgbClr val="FF00FF"/>
                    </a:solidFill>
                  </a:rPr>
                  <a:t>blah</a:t>
                </a:r>
                <a:r>
                  <a:rPr lang="en-US" dirty="0"/>
                  <a:t> happens: 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𝑝𝑜𝑠𝑠𝑖𝑏𝑖𝑙𝑖𝑡𝑖𝑒𝑠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𝑡h𝑎𝑡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𝑏𝑙𝑎h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h𝑎𝑝𝑝𝑒𝑛𝑠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𝑎𝑙𝑙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𝑝𝑜𝑠𝑠𝑖𝑏𝑖𝑙𝑖𝑡𝑖𝑒𝑠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15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Probability of a flush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How many 5-card hands are there?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52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r>
                  <a:rPr lang="en-US" dirty="0"/>
                  <a:t>How many 5-card hands are flushes? </a:t>
                </a:r>
              </a:p>
              <a:p>
                <a:pPr lvl="1"/>
                <a:r>
                  <a:rPr lang="en-US" dirty="0"/>
                  <a:t>Choose a suit in one of 4 ways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/>
                  <a:t>Given suit choose any 5 cards out of 13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𝟒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∗</m:t>
                    </m:r>
                    <m:d>
                      <m:dPr>
                        <m:ctrlPr>
                          <a:rPr lang="mr-IN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𝟏𝟑</m:t>
                            </m:r>
                          </m:e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𝟓</m:t>
                            </m:r>
                          </m:e>
                        </m:eqArr>
                      </m:e>
                    </m:d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So, probability of being dealt a flush is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𝟒</m:t>
                          </m:r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mr-IN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mr-IN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1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𝟏𝟑</m:t>
                                  </m:r>
                                </m:e>
                                <m:e>
                                  <m:r>
                                    <a:rPr lang="en-US" b="1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𝟓</m:t>
                                  </m:r>
                                </m:e>
                              </m:eqAr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mr-I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mr-IN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52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5</m:t>
                                  </m:r>
                                </m:e>
                              </m:eqAr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9372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Probability of a flush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Probability of being dealt a flush is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𝟒</m:t>
                          </m:r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mr-IN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mr-IN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1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𝟏𝟑</m:t>
                                  </m:r>
                                </m:e>
                                <m:e>
                                  <m:r>
                                    <a:rPr lang="en-US" b="1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𝟓</m:t>
                                  </m:r>
                                </m:e>
                              </m:eqAr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mr-I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mr-IN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52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5</m:t>
                                  </m:r>
                                </m:e>
                              </m:eqAr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813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Probability of a flush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Probability of being dealt a flush is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𝟒</m:t>
                          </m:r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mr-IN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mr-IN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1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𝟏𝟑</m:t>
                                  </m:r>
                                </m:e>
                                <m:e>
                                  <m:r>
                                    <a:rPr lang="en-US" b="1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𝟓</m:t>
                                  </m:r>
                                </m:e>
                              </m:eqAr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mr-I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mr-IN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52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5</m:t>
                                  </m:r>
                                </m:e>
                              </m:eqAr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How likely is this?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8689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Probability of a flush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Probability of being dealt a flush is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𝟒</m:t>
                          </m:r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mr-IN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mr-IN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1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𝟏𝟑</m:t>
                                  </m:r>
                                </m:e>
                                <m:e>
                                  <m:r>
                                    <a:rPr lang="en-US" b="1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𝟓</m:t>
                                  </m:r>
                                </m:e>
                              </m:eqAr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mr-I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mr-IN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52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5</m:t>
                                  </m:r>
                                </m:e>
                              </m:eqAr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How likely is this?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Not at all likely: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≈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0.00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2=0.2%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sym typeface="Wingdings"/>
                  </a:rPr>
                  <a:t>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836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Likelihood of a straight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Straights</a:t>
            </a:r>
            <a:r>
              <a:rPr lang="en-US" dirty="0"/>
              <a:t> are 5 cards of 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consecutive rank</a:t>
            </a:r>
          </a:p>
          <a:p>
            <a:pPr lvl="1"/>
            <a:r>
              <a:rPr lang="en-US" dirty="0"/>
              <a:t>Ace can be </a:t>
            </a:r>
            <a:r>
              <a:rPr lang="en-US" b="1" i="1" u="sng" dirty="0">
                <a:solidFill>
                  <a:srgbClr val="0070C0"/>
                </a:solidFill>
              </a:rPr>
              <a:t>either end </a:t>
            </a:r>
            <a:r>
              <a:rPr lang="en-US" dirty="0">
                <a:solidFill>
                  <a:srgbClr val="0070C0"/>
                </a:solidFill>
              </a:rPr>
              <a:t>(high or low)</a:t>
            </a:r>
          </a:p>
          <a:p>
            <a:pPr lvl="1"/>
            <a:r>
              <a:rPr lang="en-US" b="1" i="1" u="sng" dirty="0">
                <a:solidFill>
                  <a:srgbClr val="FF00FF"/>
                </a:solidFill>
              </a:rPr>
              <a:t>No wrap-arounds</a:t>
            </a:r>
            <a:r>
              <a:rPr lang="en-US" dirty="0"/>
              <a:t> (</a:t>
            </a:r>
            <a:r>
              <a:rPr lang="en-US" dirty="0" err="1"/>
              <a:t>e.g</a:t>
            </a:r>
            <a:r>
              <a:rPr lang="en-US" dirty="0"/>
              <a:t> Q K A 2 3, suits don’t matter)</a:t>
            </a:r>
          </a:p>
          <a:p>
            <a:r>
              <a:rPr lang="en-US" dirty="0">
                <a:solidFill>
                  <a:srgbClr val="C00000"/>
                </a:solidFill>
              </a:rPr>
              <a:t>What is the probability that we are dealt a straight?</a:t>
            </a:r>
          </a:p>
          <a:p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396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Likelihood of a straight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Straights</a:t>
                </a:r>
                <a:r>
                  <a:rPr lang="en-US" dirty="0"/>
                  <a:t> are 5 cards of </a:t>
                </a:r>
                <a:r>
                  <a:rPr lang="en-US" b="1" i="1" dirty="0">
                    <a:solidFill>
                      <a:schemeClr val="accent4">
                        <a:lumMod val="75000"/>
                      </a:schemeClr>
                    </a:solidFill>
                  </a:rPr>
                  <a:t>consecutive rank</a:t>
                </a:r>
              </a:p>
              <a:p>
                <a:pPr lvl="1"/>
                <a:r>
                  <a:rPr lang="en-US" dirty="0"/>
                  <a:t>Ace can be </a:t>
                </a:r>
                <a:r>
                  <a:rPr lang="en-US" b="1" i="1" u="sng" dirty="0">
                    <a:solidFill>
                      <a:srgbClr val="0070C0"/>
                    </a:solidFill>
                  </a:rPr>
                  <a:t>either end </a:t>
                </a:r>
                <a:r>
                  <a:rPr lang="en-US" dirty="0">
                    <a:solidFill>
                      <a:srgbClr val="0070C0"/>
                    </a:solidFill>
                  </a:rPr>
                  <a:t>(high or low)</a:t>
                </a:r>
              </a:p>
              <a:p>
                <a:pPr lvl="1"/>
                <a:r>
                  <a:rPr lang="en-US" b="1" i="1" u="sng" dirty="0">
                    <a:solidFill>
                      <a:srgbClr val="FF00FF"/>
                    </a:solidFill>
                  </a:rPr>
                  <a:t>No wrap-arounds</a:t>
                </a:r>
                <a:r>
                  <a:rPr lang="en-US" dirty="0"/>
                  <a:t> (</a:t>
                </a:r>
                <a:r>
                  <a:rPr lang="en-US" dirty="0" err="1"/>
                  <a:t>e.g</a:t>
                </a:r>
                <a:r>
                  <a:rPr lang="en-US" dirty="0"/>
                  <a:t> Q K A 2 3, suits don’t matter)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What is the probability that we are dealt a straight?</a:t>
                </a:r>
              </a:p>
              <a:p>
                <a:r>
                  <a:rPr lang="en-US" dirty="0"/>
                  <a:t>As before, #possible 5-card hands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52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7409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Likelihood of a straight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Straights</a:t>
                </a:r>
                <a:r>
                  <a:rPr lang="en-US" dirty="0"/>
                  <a:t> are 5 cards of </a:t>
                </a:r>
                <a:r>
                  <a:rPr lang="en-US" b="1" i="1" dirty="0">
                    <a:solidFill>
                      <a:schemeClr val="accent4">
                        <a:lumMod val="75000"/>
                      </a:schemeClr>
                    </a:solidFill>
                  </a:rPr>
                  <a:t>consecutive rank</a:t>
                </a:r>
              </a:p>
              <a:p>
                <a:pPr lvl="1"/>
                <a:r>
                  <a:rPr lang="en-US" dirty="0"/>
                  <a:t>Ace can be </a:t>
                </a:r>
                <a:r>
                  <a:rPr lang="en-US" b="1" i="1" u="sng" dirty="0">
                    <a:solidFill>
                      <a:srgbClr val="0070C0"/>
                    </a:solidFill>
                  </a:rPr>
                  <a:t>either end </a:t>
                </a:r>
                <a:r>
                  <a:rPr lang="en-US" dirty="0">
                    <a:solidFill>
                      <a:srgbClr val="0070C0"/>
                    </a:solidFill>
                  </a:rPr>
                  <a:t>(high or low)</a:t>
                </a:r>
              </a:p>
              <a:p>
                <a:pPr lvl="1"/>
                <a:r>
                  <a:rPr lang="en-US" b="1" i="1" u="sng" dirty="0">
                    <a:solidFill>
                      <a:srgbClr val="FF00FF"/>
                    </a:solidFill>
                  </a:rPr>
                  <a:t>No wrap-arounds</a:t>
                </a:r>
                <a:r>
                  <a:rPr lang="en-US" dirty="0"/>
                  <a:t> (</a:t>
                </a:r>
                <a:r>
                  <a:rPr lang="en-US" dirty="0" err="1"/>
                  <a:t>e.g</a:t>
                </a:r>
                <a:r>
                  <a:rPr lang="en-US" dirty="0"/>
                  <a:t> Q K A 2 3, suits don’t matter)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What is the probability that we are dealt a straight?</a:t>
                </a:r>
              </a:p>
              <a:p>
                <a:r>
                  <a:rPr lang="en-US" dirty="0"/>
                  <a:t>As before, #possible 5-card hands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52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To find out the #straights:</a:t>
                </a:r>
              </a:p>
              <a:p>
                <a:pPr lvl="1"/>
                <a:r>
                  <a:rPr lang="en-US" dirty="0"/>
                  <a:t>Pick lower rank in 10 ways (A-10)</a:t>
                </a:r>
              </a:p>
              <a:p>
                <a:pPr lvl="1"/>
                <a:r>
                  <a:rPr lang="en-US" dirty="0"/>
                  <a:t>Pick a suit in 4 ways</a:t>
                </a:r>
              </a:p>
              <a:p>
                <a:pPr lvl="1"/>
                <a:r>
                  <a:rPr lang="en-US" dirty="0"/>
                  <a:t>Pick the 4 subsequent cards </a:t>
                </a:r>
                <a:r>
                  <a:rPr lang="en-US" b="1" dirty="0">
                    <a:solidFill>
                      <a:srgbClr val="7030A0"/>
                    </a:solidFill>
                  </a:rPr>
                  <a:t>from any suit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𝟒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n-US" dirty="0"/>
                  <a:t> ways</a:t>
                </a:r>
              </a:p>
              <a:p>
                <a:pPr lvl="1"/>
                <a:endParaRPr lang="en-US" dirty="0"/>
              </a:p>
              <a:p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690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Likelihood of a straight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Straights</a:t>
                </a:r>
                <a:r>
                  <a:rPr lang="en-US" dirty="0"/>
                  <a:t> are 5 cards of </a:t>
                </a:r>
                <a:r>
                  <a:rPr lang="en-US" b="1" i="1" dirty="0">
                    <a:solidFill>
                      <a:schemeClr val="accent4">
                        <a:lumMod val="75000"/>
                      </a:schemeClr>
                    </a:solidFill>
                  </a:rPr>
                  <a:t>consecutive rank</a:t>
                </a:r>
              </a:p>
              <a:p>
                <a:pPr lvl="1"/>
                <a:r>
                  <a:rPr lang="en-US" dirty="0"/>
                  <a:t>Ace can be </a:t>
                </a:r>
                <a:r>
                  <a:rPr lang="en-US" b="1" i="1" u="sng" dirty="0">
                    <a:solidFill>
                      <a:srgbClr val="0070C0"/>
                    </a:solidFill>
                  </a:rPr>
                  <a:t>either end </a:t>
                </a:r>
                <a:r>
                  <a:rPr lang="en-US" dirty="0">
                    <a:solidFill>
                      <a:srgbClr val="0070C0"/>
                    </a:solidFill>
                  </a:rPr>
                  <a:t>(high or low)</a:t>
                </a:r>
              </a:p>
              <a:p>
                <a:pPr lvl="1"/>
                <a:r>
                  <a:rPr lang="en-US" b="1" i="1" u="sng" dirty="0">
                    <a:solidFill>
                      <a:srgbClr val="FF00FF"/>
                    </a:solidFill>
                  </a:rPr>
                  <a:t>No wrap-arounds</a:t>
                </a:r>
                <a:r>
                  <a:rPr lang="en-US" dirty="0"/>
                  <a:t> (</a:t>
                </a:r>
                <a:r>
                  <a:rPr lang="en-US" dirty="0" err="1"/>
                  <a:t>e.g</a:t>
                </a:r>
                <a:r>
                  <a:rPr lang="en-US" dirty="0"/>
                  <a:t> Q K A 2 3, suits don’t matter)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What is the probability that we are dealt a straight?</a:t>
                </a:r>
              </a:p>
              <a:p>
                <a:r>
                  <a:rPr lang="en-US" dirty="0"/>
                  <a:t>As before, #possible 5-card hands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52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To find out the #straights:</a:t>
                </a:r>
              </a:p>
              <a:p>
                <a:pPr lvl="1"/>
                <a:r>
                  <a:rPr lang="en-US" dirty="0"/>
                  <a:t>Pick lower rank in 10 ways (A-10)</a:t>
                </a:r>
              </a:p>
              <a:p>
                <a:pPr lvl="1"/>
                <a:r>
                  <a:rPr lang="en-US" dirty="0"/>
                  <a:t>Pick a suit in 4 ways</a:t>
                </a:r>
              </a:p>
              <a:p>
                <a:pPr lvl="1"/>
                <a:r>
                  <a:rPr lang="en-US" dirty="0"/>
                  <a:t>Pick the 4 subsequent cards </a:t>
                </a:r>
                <a:r>
                  <a:rPr lang="en-US" b="1" dirty="0">
                    <a:solidFill>
                      <a:srgbClr val="7030A0"/>
                    </a:solidFill>
                  </a:rPr>
                  <a:t>from any suit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𝟒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n-US" dirty="0"/>
                  <a:t> ways</a:t>
                </a:r>
              </a:p>
              <a:p>
                <a:pPr lvl="1"/>
                <a:endParaRPr lang="en-US" dirty="0"/>
              </a:p>
              <a:p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/>
          <p:cNvSpPr/>
          <p:nvPr/>
        </p:nvSpPr>
        <p:spPr>
          <a:xfrm>
            <a:off x="8132064" y="4657344"/>
            <a:ext cx="438912" cy="1377696"/>
          </a:xfrm>
          <a:prstGeom prst="rightBrac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773668" y="4617334"/>
                <a:ext cx="3418332" cy="1694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solidFill>
                      <a:srgbClr val="00B0F0"/>
                    </a:solidFill>
                  </a:rPr>
                  <a:t>That’s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10∗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4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sz="2600" dirty="0">
                    <a:solidFill>
                      <a:srgbClr val="00B0F0"/>
                    </a:solidFill>
                  </a:rPr>
                  <a:t> ways. </a:t>
                </a:r>
              </a:p>
              <a:p>
                <a:r>
                  <a:rPr lang="en-US" sz="2600" dirty="0">
                    <a:solidFill>
                      <a:srgbClr val="00B0F0"/>
                    </a:solidFill>
                  </a:rPr>
                  <a:t>So, probability of a straight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10∗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mr-IN" sz="2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600" i="1">
                                    <a:solidFill>
                                      <a:srgbClr val="00B0F0"/>
                                    </a:solidFill>
                                    <a:latin typeface="Cambria Math" charset="0"/>
                                  </a:rPr>
                                  <m:t>52</m:t>
                                </m:r>
                              </m:e>
                              <m:e>
                                <m:r>
                                  <a:rPr lang="en-US" sz="2600" i="1">
                                    <a:solidFill>
                                      <a:srgbClr val="00B0F0"/>
                                    </a:solidFill>
                                    <a:latin typeface="Cambria Math" charset="0"/>
                                  </a:rPr>
                                  <m:t>5</m:t>
                                </m:r>
                              </m:e>
                            </m:eqArr>
                          </m:e>
                        </m:d>
                      </m:den>
                    </m:f>
                  </m:oMath>
                </a14:m>
                <a:endParaRPr lang="en-US" sz="26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668" y="4617334"/>
                <a:ext cx="3418332" cy="1694566"/>
              </a:xfrm>
              <a:prstGeom prst="rect">
                <a:avLst/>
              </a:prstGeom>
              <a:blipFill rotWithShape="0">
                <a:blip r:embed="rId3"/>
                <a:stretch>
                  <a:fillRect l="-3209" t="-2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541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Caveat on flushes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Wikipedia </a:t>
            </a:r>
            <a:r>
              <a:rPr lang="en-US" dirty="0"/>
              <a:t>says we’re wrong about flushes!</a:t>
            </a:r>
          </a:p>
          <a:p>
            <a:r>
              <a:rPr lang="en-US" dirty="0"/>
              <a:t>Formally, our flushes included (for example) </a:t>
            </a:r>
            <a:r>
              <a:rPr lang="en-US" dirty="0">
                <a:solidFill>
                  <a:srgbClr val="FF0000"/>
                </a:solidFill>
              </a:rPr>
              <a:t>3h 4h 5h 6h 7h</a:t>
            </a:r>
          </a:p>
          <a:p>
            <a:pPr lvl="1"/>
            <a:r>
              <a:rPr lang="en-US" dirty="0"/>
              <a:t>Hands like these are called </a:t>
            </a:r>
            <a:r>
              <a:rPr lang="en-US" dirty="0">
                <a:solidFill>
                  <a:srgbClr val="7030A0"/>
                </a:solidFill>
              </a:rPr>
              <a:t>straight flushes </a:t>
            </a:r>
            <a:r>
              <a:rPr lang="en-US" dirty="0"/>
              <a:t>and Wikipedia does not include them.</a:t>
            </a:r>
          </a:p>
        </p:txBody>
      </p:sp>
    </p:spTree>
    <p:extLst>
      <p:ext uri="{BB962C8B-B14F-4D97-AF65-F5344CB8AC3E}">
        <p14:creationId xmlns:p14="http://schemas.microsoft.com/office/powerpoint/2010/main" val="1386434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Caveat on flushes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39272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Wikipedia </a:t>
            </a:r>
            <a:r>
              <a:rPr lang="en-US" dirty="0"/>
              <a:t>says we’re wrong about flushes!</a:t>
            </a:r>
          </a:p>
          <a:p>
            <a:r>
              <a:rPr lang="en-US" dirty="0"/>
              <a:t>Formally, our flushes included (for example) </a:t>
            </a:r>
            <a:r>
              <a:rPr lang="en-US" dirty="0">
                <a:solidFill>
                  <a:srgbClr val="FF0000"/>
                </a:solidFill>
              </a:rPr>
              <a:t>3h 4h 5h 6h 7h</a:t>
            </a:r>
          </a:p>
          <a:p>
            <a:pPr lvl="1"/>
            <a:r>
              <a:rPr lang="en-US" dirty="0"/>
              <a:t>Hands like these are called </a:t>
            </a:r>
            <a:r>
              <a:rPr lang="en-US" dirty="0">
                <a:solidFill>
                  <a:srgbClr val="7030A0"/>
                </a:solidFill>
              </a:rPr>
              <a:t>straight flushes </a:t>
            </a:r>
            <a:r>
              <a:rPr lang="en-US" dirty="0"/>
              <a:t>and Wikipedia does not include them.</a:t>
            </a:r>
          </a:p>
          <a:p>
            <a:pPr lvl="1"/>
            <a:r>
              <a:rPr lang="en-US" b="1" i="1" dirty="0">
                <a:solidFill>
                  <a:schemeClr val="accent2"/>
                </a:solidFill>
              </a:rPr>
              <a:t>How many straight flushes are there?</a:t>
            </a:r>
          </a:p>
        </p:txBody>
      </p:sp>
    </p:spTree>
    <p:extLst>
      <p:ext uri="{BB962C8B-B14F-4D97-AF65-F5344CB8AC3E}">
        <p14:creationId xmlns:p14="http://schemas.microsoft.com/office/powerpoint/2010/main" val="1142331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Informal</a:t>
            </a:r>
            <a:r>
              <a:rPr lang="en-US" dirty="0"/>
              <a:t> definition of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Probability that </a:t>
                </a:r>
                <a:r>
                  <a:rPr lang="en-US" dirty="0">
                    <a:solidFill>
                      <a:srgbClr val="FF00FF"/>
                    </a:solidFill>
                  </a:rPr>
                  <a:t>blah</a:t>
                </a:r>
                <a:r>
                  <a:rPr lang="en-US" dirty="0"/>
                  <a:t> happens: 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𝑝𝑜𝑠𝑠𝑖𝑏𝑖𝑙𝑖𝑡𝑖𝑒𝑠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𝑡h𝑎𝑡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𝑏𝑙𝑎h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h𝑎𝑝𝑝𝑒𝑛𝑠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𝑎𝑙𝑙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𝑝𝑜𝑠𝑠𝑖𝑏𝑖𝑙𝑖𝑡𝑖𝑒𝑠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This definition is owed to </a:t>
                </a:r>
                <a:r>
                  <a:rPr lang="en-US" dirty="0">
                    <a:hlinkClick r:id="rId3"/>
                  </a:rPr>
                  <a:t>Andrey Kolmogorov</a:t>
                </a:r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and assumes </a:t>
                </a:r>
                <a:r>
                  <a:rPr lang="en-US" i="1" dirty="0">
                    <a:solidFill>
                      <a:schemeClr val="accent6"/>
                    </a:solidFill>
                  </a:rPr>
                  <a:t>that all possibilities are equally likely!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257" y="3557831"/>
            <a:ext cx="1888181" cy="251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54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Caveat on flushes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8804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Wikipedia </a:t>
            </a:r>
            <a:r>
              <a:rPr lang="en-US" dirty="0"/>
              <a:t>says we’re wrong about flushes!</a:t>
            </a:r>
          </a:p>
          <a:p>
            <a:r>
              <a:rPr lang="en-US" dirty="0"/>
              <a:t>Formally, our flushes included (for example) </a:t>
            </a:r>
            <a:r>
              <a:rPr lang="en-US" dirty="0">
                <a:solidFill>
                  <a:srgbClr val="FF0000"/>
                </a:solidFill>
              </a:rPr>
              <a:t>3h 4h 5h 6h 7h</a:t>
            </a:r>
          </a:p>
          <a:p>
            <a:pPr lvl="1"/>
            <a:r>
              <a:rPr lang="en-US" dirty="0"/>
              <a:t>Hands like these are called </a:t>
            </a:r>
            <a:r>
              <a:rPr lang="en-US" dirty="0">
                <a:solidFill>
                  <a:srgbClr val="7030A0"/>
                </a:solidFill>
              </a:rPr>
              <a:t>straight flushes </a:t>
            </a:r>
            <a:r>
              <a:rPr lang="en-US" dirty="0"/>
              <a:t>and Wikipedia does not include them.</a:t>
            </a:r>
          </a:p>
          <a:p>
            <a:pPr lvl="1"/>
            <a:r>
              <a:rPr lang="en-US" b="1" i="1" dirty="0">
                <a:solidFill>
                  <a:schemeClr val="accent2"/>
                </a:solidFill>
              </a:rPr>
              <a:t>How many straight flushes are there?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40. </a:t>
            </a:r>
            <a:r>
              <a:rPr lang="en-US" dirty="0"/>
              <a:t>Here’s why:</a:t>
            </a:r>
          </a:p>
          <a:p>
            <a:pPr lvl="2"/>
            <a:r>
              <a:rPr lang="en-US" sz="2400" dirty="0"/>
              <a:t>Pick rank: A through 10 (higher ranks don’t allow straights) in </a:t>
            </a:r>
            <a:r>
              <a:rPr lang="en-US" sz="2400" dirty="0">
                <a:solidFill>
                  <a:schemeClr val="accent2"/>
                </a:solidFill>
              </a:rPr>
              <a:t>10 ways</a:t>
            </a:r>
          </a:p>
          <a:p>
            <a:pPr lvl="2"/>
            <a:r>
              <a:rPr lang="en-US" sz="2400" dirty="0"/>
              <a:t>Pick suit in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4 ways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22" y="4387829"/>
            <a:ext cx="5492778" cy="226649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724768" y="4387829"/>
            <a:ext cx="1717589" cy="226649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9996616" y="4387829"/>
            <a:ext cx="1357184" cy="237131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025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Probability of non-straight flush</a:t>
            </a:r>
            <a:r>
              <a:rPr lang="mr-IN" dirty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05656" y="2361702"/>
                <a:ext cx="4988545" cy="1815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4∗</m:t>
                          </m:r>
                          <m:d>
                            <m:dPr>
                              <m:ctrlPr>
                                <a:rPr lang="mr-IN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mr-IN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32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13</m:t>
                                  </m:r>
                                </m:e>
                                <m:e>
                                  <m:r>
                                    <a:rPr lang="en-US" sz="32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5</m:t>
                                  </m:r>
                                </m:e>
                              </m:eqAr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−40</m:t>
                          </m:r>
                        </m:num>
                        <m:den>
                          <m:d>
                            <m:dPr>
                              <m:ctrlPr>
                                <a:rPr lang="mr-IN" sz="3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mr-IN" sz="32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320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52</m:t>
                                  </m:r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5</m:t>
                                  </m:r>
                                </m:e>
                              </m:eqAr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=0.001965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656" y="2361702"/>
                <a:ext cx="4988545" cy="181549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650748" y="5237903"/>
            <a:ext cx="10890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This is how </a:t>
            </a:r>
            <a:r>
              <a:rPr lang="en-US" sz="2800" dirty="0">
                <a:hlinkClick r:id="rId3"/>
              </a:rPr>
              <a:t>Wikipedia </a:t>
            </a:r>
            <a:r>
              <a:rPr lang="en-US" sz="2800" dirty="0"/>
              <a:t>defines the probability of a flush. </a:t>
            </a:r>
            <a:r>
              <a:rPr lang="en-US" sz="2800" dirty="0">
                <a:sym typeface="Wingdings"/>
              </a:rPr>
              <a:t>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80454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Probability of a straight flush</a:t>
            </a:r>
            <a:r>
              <a:rPr lang="mr-IN" dirty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05656" y="2361702"/>
                <a:ext cx="4258345" cy="1459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4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num>
                        <m:den>
                          <m:d>
                            <m:dPr>
                              <m:ctrlPr>
                                <a:rPr lang="mr-I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mr-IN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52</m:t>
                                  </m:r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5</m:t>
                                  </m:r>
                                </m:e>
                              </m:eqAr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FF00FF"/>
                          </a:solidFill>
                          <a:latin typeface="Cambria Math" charset="0"/>
                        </a:rPr>
                        <m:t>0.0000138517</m:t>
                      </m:r>
                    </m:oMath>
                  </m:oMathPara>
                </a14:m>
                <a:endParaRPr lang="en-US" sz="320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656" y="2361702"/>
                <a:ext cx="4258345" cy="145911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935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Probability of a straight flush</a:t>
            </a:r>
            <a:r>
              <a:rPr lang="mr-IN" dirty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05656" y="2361702"/>
                <a:ext cx="4258345" cy="1459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4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num>
                        <m:den>
                          <m:d>
                            <m:dPr>
                              <m:ctrlPr>
                                <a:rPr lang="mr-I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mr-IN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52</m:t>
                                  </m:r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5</m:t>
                                  </m:r>
                                </m:e>
                              </m:eqAr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FF00FF"/>
                          </a:solidFill>
                          <a:latin typeface="Cambria Math" charset="0"/>
                        </a:rPr>
                        <m:t>0.0000138517</m:t>
                      </m:r>
                    </m:oMath>
                  </m:oMathPara>
                </a14:m>
                <a:endParaRPr lang="en-US" sz="320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656" y="2361702"/>
                <a:ext cx="4258345" cy="145911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2608" y="4169664"/>
                <a:ext cx="11899392" cy="12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The expected # hands you need to play to get a straight flush is then </a:t>
                </a:r>
                <a:r>
                  <a:rPr lang="en-US" sz="2600" dirty="0">
                    <a:solidFill>
                      <a:schemeClr val="tx1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solidFill>
                            <a:srgbClr val="FF9933"/>
                          </a:solidFill>
                          <a:latin typeface="Cambria Math" charset="0"/>
                        </a:rPr>
                        <m:t>⌈</m:t>
                      </m:r>
                      <m:f>
                        <m:fPr>
                          <m:ctrlPr>
                            <a:rPr lang="mr-IN" sz="2600" i="1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solidFill>
                                <a:srgbClr val="FF9933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i="1">
                              <a:solidFill>
                                <a:srgbClr val="FF9933"/>
                              </a:solidFill>
                              <a:latin typeface="Cambria Math" charset="0"/>
                            </a:rPr>
                            <m:t>0.0000138517</m:t>
                          </m:r>
                          <m:r>
                            <m:rPr>
                              <m:nor/>
                            </m:rPr>
                            <a:rPr lang="en-US" sz="2600" dirty="0">
                              <a:solidFill>
                                <a:srgbClr val="FF9933"/>
                              </a:solidFill>
                            </a:rPr>
                            <m:t> 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rgbClr val="FF9933"/>
                          </a:solidFill>
                          <a:latin typeface="Cambria Math" charset="0"/>
                        </a:rPr>
                        <m:t>⌉=72,194</m:t>
                      </m:r>
                    </m:oMath>
                  </m:oMathPara>
                </a14:m>
                <a:endParaRPr lang="en-US" sz="2600" dirty="0">
                  <a:solidFill>
                    <a:srgbClr val="FF9933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" y="4169664"/>
                <a:ext cx="11899392" cy="1244187"/>
              </a:xfrm>
              <a:prstGeom prst="rect">
                <a:avLst/>
              </a:prstGeom>
              <a:blipFill rotWithShape="0">
                <a:blip r:embed="rId3"/>
                <a:stretch>
                  <a:fillRect l="-922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49" y="4791757"/>
            <a:ext cx="1776984" cy="184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4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Same caveat for straights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the #straights we computed we will have to subtract the 40 possible straight flushes to get</a:t>
                </a:r>
                <a:r>
                  <a:rPr lang="mr-IN" dirty="0"/>
                  <a:t>…</a:t>
                </a:r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10∗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−40</m:t>
                          </m:r>
                        </m:num>
                        <m:den>
                          <m:d>
                            <m:dPr>
                              <m:ctrlPr>
                                <a:rPr lang="mr-IN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mr-IN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52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5</m:t>
                                  </m:r>
                                </m:e>
                              </m:eqAr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=0.003925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3977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Same caveat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the #straights we computed we will have to subtract the 40 possible straight flushes to get</a:t>
                </a:r>
                <a:r>
                  <a:rPr lang="mr-IN" dirty="0"/>
                  <a:t>…</a:t>
                </a:r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sz="34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40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10∗</m:t>
                        </m:r>
                        <m:sSup>
                          <m:sSupPr>
                            <m:ctrlPr>
                              <a:rPr lang="en-US" sz="3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400" i="1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US" sz="3400" i="1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3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−40</m:t>
                        </m:r>
                      </m:num>
                      <m:den>
                        <m:d>
                          <m:dPr>
                            <m:ctrlPr>
                              <a:rPr lang="mr-IN" sz="3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3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3400" i="1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</a:rPr>
                                  <m:t>52</m:t>
                                </m:r>
                              </m:e>
                              <m:e>
                                <m:r>
                                  <a:rPr lang="en-US" sz="3400" i="1">
                                    <a:solidFill>
                                      <a:schemeClr val="accent6"/>
                                    </a:solidFill>
                                    <a:latin typeface="Cambria Math" charset="0"/>
                                  </a:rPr>
                                  <m:t>5</m:t>
                                </m:r>
                              </m:e>
                            </m:eqArr>
                          </m:e>
                        </m:d>
                      </m:den>
                    </m:f>
                    <m:r>
                      <a:rPr lang="en-US" sz="3400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=0.003925</m:t>
                    </m:r>
                    <m:r>
                      <a:rPr lang="en-US" sz="3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&gt;</m:t>
                    </m:r>
                    <m:r>
                      <a:rPr lang="en-US" sz="3400" i="1">
                        <a:solidFill>
                          <a:srgbClr val="FF0000"/>
                        </a:solidFill>
                        <a:latin typeface="Cambria Math" charset="0"/>
                      </a:rPr>
                      <m:t>0.001</m:t>
                    </m:r>
                    <m:r>
                      <a:rPr lang="en-US" sz="340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965</m:t>
                    </m:r>
                    <m:r>
                      <a:rPr lang="en-US" sz="3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probability of flush</a:t>
                </a:r>
              </a:p>
              <a:p>
                <a:pPr marL="0" indent="0" algn="ctr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i="1" dirty="0">
                    <a:solidFill>
                      <a:schemeClr val="accent4">
                        <a:lumMod val="75000"/>
                      </a:schemeClr>
                    </a:solidFill>
                  </a:rPr>
                  <a:t>Flushes, being more rare, beat straights in poker. </a:t>
                </a:r>
              </a:p>
              <a:p>
                <a:pPr marL="0" indent="0" algn="ctr">
                  <a:buNone/>
                </a:pPr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9488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Probability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of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a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pair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calculate the probability of a </a:t>
            </a:r>
            <a:r>
              <a:rPr lang="en-US" dirty="0">
                <a:solidFill>
                  <a:schemeClr val="accent1"/>
                </a:solidFill>
              </a:rPr>
              <a:t>pair!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2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Probability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of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a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pair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Try to calculate the probability of a </a:t>
                </a:r>
                <a:r>
                  <a:rPr lang="en-US" dirty="0">
                    <a:solidFill>
                      <a:schemeClr val="accent1"/>
                    </a:solidFill>
                  </a:rPr>
                  <a:t>pair!</a:t>
                </a:r>
              </a:p>
              <a:p>
                <a:r>
                  <a:rPr lang="en-US" dirty="0"/>
                  <a:t>Perhaps you thought of the problem like this:</a:t>
                </a:r>
              </a:p>
              <a:p>
                <a:pPr lvl="1"/>
                <a:r>
                  <a:rPr lang="en-US" dirty="0"/>
                  <a:t>The denominator will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52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(easy), so let’s focus on the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numerator: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First choose rank in 13 ways.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7030A0"/>
                    </a:solidFill>
                  </a:rPr>
                  <a:t>Then, choose two of four suits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=6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ways.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Then, choose 3 cards out of 50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50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ways.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912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Probability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of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a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pair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Try to calculate the probability of a </a:t>
                </a:r>
                <a:r>
                  <a:rPr lang="en-US" dirty="0">
                    <a:solidFill>
                      <a:schemeClr val="accent1"/>
                    </a:solidFill>
                  </a:rPr>
                  <a:t>pair!</a:t>
                </a:r>
              </a:p>
              <a:p>
                <a:r>
                  <a:rPr lang="en-US" dirty="0"/>
                  <a:t>Perhaps you thought of the problem like this:</a:t>
                </a:r>
              </a:p>
              <a:p>
                <a:pPr lvl="1"/>
                <a:r>
                  <a:rPr lang="en-US" dirty="0"/>
                  <a:t>The denominator will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52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(easy), so let’s focus on the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numerator: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First choose rank in 13 ways.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7030A0"/>
                    </a:solidFill>
                  </a:rPr>
                  <a:t>Then, choose two of four suits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=6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ways.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Then, choose 3 cards out of 50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50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ways.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/>
          <p:cNvSpPr/>
          <p:nvPr/>
        </p:nvSpPr>
        <p:spPr>
          <a:xfrm>
            <a:off x="7498244" y="3421339"/>
            <a:ext cx="1109472" cy="151180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741828" y="3845389"/>
                <a:ext cx="3306010" cy="663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4">
                        <a:lumMod val="75000"/>
                      </a:schemeClr>
                    </a:solidFill>
                  </a:rPr>
                  <a:t>Numerator:</a:t>
                </a:r>
                <a:r>
                  <a:rPr lang="en-US" sz="2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13 </m:t>
                    </m:r>
                    <m:r>
                      <a:rPr lang="en-US" sz="2200" b="0" i="1" smtClean="0">
                        <a:latin typeface="Cambria Math" charset="0"/>
                      </a:rPr>
                      <m:t>×</m:t>
                    </m:r>
                    <m:r>
                      <a:rPr lang="en-US" sz="22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6</m:t>
                    </m:r>
                    <m:r>
                      <a:rPr lang="en-US" sz="2200" b="0" i="1" smtClean="0">
                        <a:latin typeface="Cambria Math" charset="0"/>
                      </a:rPr>
                      <m:t> ×</m:t>
                    </m:r>
                    <m:d>
                      <m:dPr>
                        <m:ctrlPr>
                          <a:rPr lang="mr-IN" sz="22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200" i="1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50</m:t>
                            </m:r>
                          </m:e>
                          <m:e>
                            <m:r>
                              <a:rPr lang="en-US" sz="2200" i="1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828" y="3845389"/>
                <a:ext cx="3306010" cy="663708"/>
              </a:xfrm>
              <a:prstGeom prst="rect">
                <a:avLst/>
              </a:prstGeom>
              <a:blipFill rotWithShape="0">
                <a:blip r:embed="rId4"/>
                <a:stretch>
                  <a:fillRect l="-2399" b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740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Probability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of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a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pair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Try to calculate the probability of a </a:t>
                </a:r>
                <a:r>
                  <a:rPr lang="en-US" dirty="0">
                    <a:solidFill>
                      <a:schemeClr val="accent1"/>
                    </a:solidFill>
                  </a:rPr>
                  <a:t>pair!</a:t>
                </a:r>
              </a:p>
              <a:p>
                <a:r>
                  <a:rPr lang="en-US" dirty="0"/>
                  <a:t>Perhaps you thought of the problem like this:</a:t>
                </a:r>
              </a:p>
              <a:p>
                <a:pPr lvl="1"/>
                <a:r>
                  <a:rPr lang="en-US" dirty="0"/>
                  <a:t>The denominator will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52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(easy), so let’s focus on the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numerator: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First choose rank in 13 ways.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7030A0"/>
                    </a:solidFill>
                  </a:rPr>
                  <a:t>Then, choose two of four suits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=6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ways.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Then, choose 3 cards out of 50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50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ways.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FF00FF"/>
                    </a:solidFill>
                  </a:rPr>
                  <a:t>So, probability =</a:t>
                </a:r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/>
          <p:cNvSpPr/>
          <p:nvPr/>
        </p:nvSpPr>
        <p:spPr>
          <a:xfrm>
            <a:off x="7498244" y="3421339"/>
            <a:ext cx="1109472" cy="151180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741828" y="3845389"/>
                <a:ext cx="3306010" cy="663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4">
                        <a:lumMod val="75000"/>
                      </a:schemeClr>
                    </a:solidFill>
                  </a:rPr>
                  <a:t>Numerator:</a:t>
                </a:r>
                <a:r>
                  <a:rPr lang="en-US" sz="2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13 </m:t>
                    </m:r>
                    <m:r>
                      <a:rPr lang="en-US" sz="2200" b="0" i="1" smtClean="0">
                        <a:latin typeface="Cambria Math" charset="0"/>
                      </a:rPr>
                      <m:t>×</m:t>
                    </m:r>
                    <m:r>
                      <a:rPr lang="en-US" sz="22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6</m:t>
                    </m:r>
                    <m:r>
                      <a:rPr lang="en-US" sz="2200" b="0" i="1" smtClean="0">
                        <a:latin typeface="Cambria Math" charset="0"/>
                      </a:rPr>
                      <m:t> ×</m:t>
                    </m:r>
                    <m:d>
                      <m:dPr>
                        <m:ctrlPr>
                          <a:rPr lang="mr-IN" sz="22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200" i="1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50</m:t>
                            </m:r>
                          </m:e>
                          <m:e>
                            <m:r>
                              <a:rPr lang="en-US" sz="2200" i="1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828" y="3845389"/>
                <a:ext cx="3306010" cy="663708"/>
              </a:xfrm>
              <a:prstGeom prst="rect">
                <a:avLst/>
              </a:prstGeom>
              <a:blipFill rotWithShape="0">
                <a:blip r:embed="rId4"/>
                <a:stretch>
                  <a:fillRect l="-2399" b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18669" y="4780946"/>
                <a:ext cx="1667764" cy="1067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13 ×6 ×</m:t>
                          </m:r>
                          <m:d>
                            <m:dPr>
                              <m:ctrlPr>
                                <a:rPr lang="mr-IN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mr-IN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solidFill>
                                        <a:srgbClr val="FF00FF"/>
                                      </a:solidFill>
                                      <a:latin typeface="Cambria Math" charset="0"/>
                                    </a:rPr>
                                    <m:t>50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rgbClr val="FF00FF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</m:eqArr>
                            </m:e>
                          </m:d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FF"/>
                              </a:solidFill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mr-IN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mr-IN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solidFill>
                                        <a:srgbClr val="FF00FF"/>
                                      </a:solidFill>
                                      <a:latin typeface="Cambria Math" charset="0"/>
                                    </a:rPr>
                                    <m:t>52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rgbClr val="FF00FF"/>
                                      </a:solidFill>
                                      <a:latin typeface="Cambria Math" charset="0"/>
                                    </a:rPr>
                                    <m:t>5</m:t>
                                  </m:r>
                                </m:e>
                              </m:eqAr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669" y="4780946"/>
                <a:ext cx="1667764" cy="10672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547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First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 #1: Tossing the same coin 3 times.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518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Probability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of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a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pair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Try to calculate the probability of a </a:t>
                </a:r>
                <a:r>
                  <a:rPr lang="en-US" dirty="0">
                    <a:solidFill>
                      <a:schemeClr val="accent1"/>
                    </a:solidFill>
                  </a:rPr>
                  <a:t>pair!</a:t>
                </a:r>
              </a:p>
              <a:p>
                <a:r>
                  <a:rPr lang="en-US" dirty="0"/>
                  <a:t>Perhaps you thought of the problem like this:</a:t>
                </a:r>
              </a:p>
              <a:p>
                <a:pPr lvl="1"/>
                <a:r>
                  <a:rPr lang="en-US" dirty="0"/>
                  <a:t>The denominator will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52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(easy), so let’s focus on the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numerator: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First choose rank in 13 ways.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7030A0"/>
                    </a:solidFill>
                  </a:rPr>
                  <a:t>Then, choose two of four suits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=6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ways.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Then, choose 3 cards out of 50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50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ways.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FF00FF"/>
                    </a:solidFill>
                  </a:rPr>
                  <a:t>So, probability =</a:t>
                </a:r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/>
          <p:cNvSpPr/>
          <p:nvPr/>
        </p:nvSpPr>
        <p:spPr>
          <a:xfrm>
            <a:off x="7498244" y="3421339"/>
            <a:ext cx="1109472" cy="151180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741828" y="3845389"/>
                <a:ext cx="3306010" cy="663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4">
                        <a:lumMod val="75000"/>
                      </a:schemeClr>
                    </a:solidFill>
                  </a:rPr>
                  <a:t>Numerator:</a:t>
                </a:r>
                <a:r>
                  <a:rPr lang="en-US" sz="2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13 </m:t>
                    </m:r>
                    <m:r>
                      <a:rPr lang="en-US" sz="2200" b="0" i="1" smtClean="0">
                        <a:latin typeface="Cambria Math" charset="0"/>
                      </a:rPr>
                      <m:t>×</m:t>
                    </m:r>
                    <m:r>
                      <a:rPr lang="en-US" sz="22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6</m:t>
                    </m:r>
                    <m:r>
                      <a:rPr lang="en-US" sz="2200" b="0" i="1" smtClean="0">
                        <a:latin typeface="Cambria Math" charset="0"/>
                      </a:rPr>
                      <m:t> ×</m:t>
                    </m:r>
                    <m:d>
                      <m:dPr>
                        <m:ctrlPr>
                          <a:rPr lang="mr-IN" sz="22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200" i="1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50</m:t>
                            </m:r>
                          </m:e>
                          <m:e>
                            <m:r>
                              <a:rPr lang="en-US" sz="2200" i="1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828" y="3845389"/>
                <a:ext cx="3306010" cy="663708"/>
              </a:xfrm>
              <a:prstGeom prst="rect">
                <a:avLst/>
              </a:prstGeom>
              <a:blipFill rotWithShape="0">
                <a:blip r:embed="rId4"/>
                <a:stretch>
                  <a:fillRect l="-2399" b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18669" y="4780946"/>
                <a:ext cx="1667764" cy="1067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13 ×6 ×</m:t>
                          </m:r>
                          <m:d>
                            <m:dPr>
                              <m:ctrlPr>
                                <a:rPr lang="mr-IN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mr-IN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solidFill>
                                        <a:srgbClr val="FF00FF"/>
                                      </a:solidFill>
                                      <a:latin typeface="Cambria Math" charset="0"/>
                                    </a:rPr>
                                    <m:t>50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rgbClr val="FF00FF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</m:eqArr>
                            </m:e>
                          </m:d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FF"/>
                              </a:solidFill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mr-IN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mr-IN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solidFill>
                                        <a:srgbClr val="FF00FF"/>
                                      </a:solidFill>
                                      <a:latin typeface="Cambria Math" charset="0"/>
                                    </a:rPr>
                                    <m:t>52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rgbClr val="FF00FF"/>
                                      </a:solidFill>
                                      <a:latin typeface="Cambria Math" charset="0"/>
                                    </a:rPr>
                                    <m:t>5</m:t>
                                  </m:r>
                                </m:e>
                              </m:eqAr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669" y="4780946"/>
                <a:ext cx="1667764" cy="10672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066902" y="5068084"/>
            <a:ext cx="24589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Is this accurate?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037" y="5068084"/>
            <a:ext cx="1764184" cy="1649627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8325438" y="5933987"/>
            <a:ext cx="1140177" cy="6208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149129" y="5930346"/>
            <a:ext cx="1107723" cy="6208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No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537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Probability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of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a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pair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Try to calculate the probability of a </a:t>
                </a:r>
                <a:r>
                  <a:rPr lang="en-US" dirty="0">
                    <a:solidFill>
                      <a:schemeClr val="accent1"/>
                    </a:solidFill>
                  </a:rPr>
                  <a:t>pair!</a:t>
                </a:r>
              </a:p>
              <a:p>
                <a:r>
                  <a:rPr lang="en-US" dirty="0"/>
                  <a:t>Perhaps you thought of the problem like this:</a:t>
                </a:r>
              </a:p>
              <a:p>
                <a:pPr lvl="1"/>
                <a:r>
                  <a:rPr lang="en-US" dirty="0"/>
                  <a:t>The denominator will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52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(easy), so let’s focus on the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numerator: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First choose rank in 13 ways.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7030A0"/>
                    </a:solidFill>
                  </a:rPr>
                  <a:t>Then, choose two of four suits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=6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ways.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Then, choose 3 cards out of 50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50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ways.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FF00FF"/>
                    </a:solidFill>
                  </a:rPr>
                  <a:t>So, probability =</a:t>
                </a:r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/>
          <p:cNvSpPr/>
          <p:nvPr/>
        </p:nvSpPr>
        <p:spPr>
          <a:xfrm>
            <a:off x="7498244" y="3421339"/>
            <a:ext cx="1109472" cy="151180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741828" y="3845389"/>
                <a:ext cx="3306010" cy="663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4">
                        <a:lumMod val="75000"/>
                      </a:schemeClr>
                    </a:solidFill>
                  </a:rPr>
                  <a:t>Numerator:</a:t>
                </a:r>
                <a:r>
                  <a:rPr lang="en-US" sz="2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13 </m:t>
                    </m:r>
                    <m:r>
                      <a:rPr lang="en-US" sz="2200" b="0" i="1" smtClean="0">
                        <a:latin typeface="Cambria Math" charset="0"/>
                      </a:rPr>
                      <m:t>×</m:t>
                    </m:r>
                    <m:r>
                      <a:rPr lang="en-US" sz="22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6</m:t>
                    </m:r>
                    <m:r>
                      <a:rPr lang="en-US" sz="2200" b="0" i="1" smtClean="0">
                        <a:latin typeface="Cambria Math" charset="0"/>
                      </a:rPr>
                      <m:t> ×</m:t>
                    </m:r>
                    <m:d>
                      <m:dPr>
                        <m:ctrlPr>
                          <a:rPr lang="mr-IN" sz="22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200" i="1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50</m:t>
                            </m:r>
                          </m:e>
                          <m:e>
                            <m:r>
                              <a:rPr lang="en-US" sz="2200" i="1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828" y="3845389"/>
                <a:ext cx="3306010" cy="663708"/>
              </a:xfrm>
              <a:prstGeom prst="rect">
                <a:avLst/>
              </a:prstGeom>
              <a:blipFill rotWithShape="0">
                <a:blip r:embed="rId4"/>
                <a:stretch>
                  <a:fillRect l="-2399" b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18669" y="4780946"/>
                <a:ext cx="1667764" cy="1067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13 ×6 ×</m:t>
                          </m:r>
                          <m:d>
                            <m:dPr>
                              <m:ctrlPr>
                                <a:rPr lang="mr-IN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mr-IN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solidFill>
                                        <a:srgbClr val="FF00FF"/>
                                      </a:solidFill>
                                      <a:latin typeface="Cambria Math" charset="0"/>
                                    </a:rPr>
                                    <m:t>50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rgbClr val="FF00FF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</m:eqArr>
                            </m:e>
                          </m:d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FF"/>
                              </a:solidFill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mr-IN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mr-IN" i="1">
                                      <a:solidFill>
                                        <a:srgbClr val="FF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solidFill>
                                        <a:srgbClr val="FF00FF"/>
                                      </a:solidFill>
                                      <a:latin typeface="Cambria Math" charset="0"/>
                                    </a:rPr>
                                    <m:t>52</m:t>
                                  </m:r>
                                </m:e>
                                <m:e>
                                  <m:r>
                                    <a:rPr lang="en-US" i="1">
                                      <a:solidFill>
                                        <a:srgbClr val="FF00FF"/>
                                      </a:solidFill>
                                      <a:latin typeface="Cambria Math" charset="0"/>
                                    </a:rPr>
                                    <m:t>5</m:t>
                                  </m:r>
                                </m:e>
                              </m:eqAr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669" y="4780946"/>
                <a:ext cx="1667764" cy="10672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066902" y="5068084"/>
            <a:ext cx="24589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Is this accurate?</a:t>
            </a:r>
          </a:p>
        </p:txBody>
      </p:sp>
      <p:sp>
        <p:nvSpPr>
          <p:cNvPr id="9" name="Rectangle 8"/>
          <p:cNvSpPr/>
          <p:nvPr/>
        </p:nvSpPr>
        <p:spPr>
          <a:xfrm>
            <a:off x="8325438" y="5933987"/>
            <a:ext cx="1140177" cy="6208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149129" y="5930346"/>
            <a:ext cx="1107723" cy="6208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No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9786551" y="5708822"/>
            <a:ext cx="1902941" cy="10088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57029" y="4877825"/>
            <a:ext cx="1927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Severe </a:t>
            </a:r>
            <a:r>
              <a:rPr lang="en-US" sz="2400" dirty="0" err="1">
                <a:solidFill>
                  <a:srgbClr val="FF0000"/>
                </a:solidFill>
              </a:rPr>
              <a:t>overcount</a:t>
            </a:r>
            <a:r>
              <a:rPr lang="en-US" sz="24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560" y="5154067"/>
            <a:ext cx="1621000" cy="155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01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Don’t count better hands!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computation before, we included: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3-of-a-kind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4-of-a-kind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To properly compute, we would have to subtract </a:t>
            </a:r>
            <a:r>
              <a:rPr lang="en-US" b="1" dirty="0">
                <a:solidFill>
                  <a:srgbClr val="FF0000"/>
                </a:solidFill>
              </a:rPr>
              <a:t>all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better hands possible with at least one pair.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07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Joint probability (“AND” of two events)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probability that two events A and B occur </a:t>
                </a:r>
                <a:r>
                  <a:rPr lang="en-US" b="1" dirty="0"/>
                  <a:t>simultaneously </a:t>
                </a:r>
                <a:r>
                  <a:rPr lang="en-US" dirty="0"/>
                  <a:t>is known as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joint</a:t>
                </a:r>
                <a:r>
                  <a:rPr lang="en-US" dirty="0"/>
                  <a:t> probability of A and B and is denoted in a number of ways: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(Most useful from a set-theoretic perspective; </a:t>
                </a:r>
                <a:r>
                  <a:rPr lang="en-US" dirty="0">
                    <a:solidFill>
                      <a:srgbClr val="FF0000"/>
                    </a:solidFill>
                  </a:rPr>
                  <a:t>we’ll be using this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(One sees this a lot in Physics books)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(Perhaps most convenient, therefore most common)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72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Calculating joints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/>
              <a:t>Probability that the first coin toss is heads and the second coin toss is tails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133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Calculating joints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/>
              <a:t>Probability that the first coin toss is heads and the second coin toss is tails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479024" y="1690688"/>
                <a:ext cx="55143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FF"/>
                          </a:solidFill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024" y="1690688"/>
                <a:ext cx="551433" cy="5186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4621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Calculating joints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/>
              <a:t>Probability that the first coin toss is heads and the second coin toss is tails</a:t>
            </a:r>
          </a:p>
          <a:p>
            <a:r>
              <a:rPr lang="en-US" sz="2400" dirty="0"/>
              <a:t>Probability that the first die is </a:t>
            </a:r>
            <a:r>
              <a:rPr lang="en-US" sz="2400" dirty="0">
                <a:solidFill>
                  <a:schemeClr val="accent4"/>
                </a:solidFill>
              </a:rPr>
              <a:t>at most </a:t>
            </a:r>
            <a:r>
              <a:rPr lang="en-US" sz="2400" dirty="0"/>
              <a:t>a 2 and the second one is 5 </a:t>
            </a:r>
            <a:r>
              <a:rPr lang="en-US" sz="2400" dirty="0">
                <a:solidFill>
                  <a:schemeClr val="accent6"/>
                </a:solidFill>
              </a:rPr>
              <a:t>or</a:t>
            </a:r>
            <a:r>
              <a:rPr lang="en-US" sz="2400" dirty="0"/>
              <a:t> 6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503408" y="1690688"/>
                <a:ext cx="55143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FF"/>
                          </a:solidFill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3408" y="1690688"/>
                <a:ext cx="551433" cy="5186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612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Calculating joints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Probability that the first coin toss is heads and the second coin toss is tails</a:t>
                </a:r>
              </a:p>
              <a:p>
                <a:r>
                  <a:rPr lang="en-US" sz="2400" dirty="0"/>
                  <a:t>Probability that the first die is 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at most </a:t>
                </a:r>
                <a:r>
                  <a:rPr lang="en-US" sz="2400" dirty="0"/>
                  <a:t>a 2 and the second one is 5 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or</a:t>
                </a:r>
                <a:r>
                  <a:rPr lang="en-US" sz="2400" dirty="0"/>
                  <a:t> 6</a:t>
                </a:r>
              </a:p>
              <a:p>
                <a:pPr lvl="1"/>
                <a:r>
                  <a:rPr lang="en-US" sz="2000" dirty="0"/>
                  <a:t># outcomes of die roll is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6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# outcomes where first die is at most 2 is 2</a:t>
                </a:r>
              </a:p>
              <a:p>
                <a:pPr lvl="2"/>
                <a:r>
                  <a:rPr lang="en-US" dirty="0"/>
                  <a:t>Hence, probability of first die roll being at most 2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503408" y="1690688"/>
                <a:ext cx="55143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FF"/>
                          </a:solidFill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3408" y="1690688"/>
                <a:ext cx="551433" cy="5186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43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Calculating joints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Probability that the first coin toss is heads and the second coin toss is tails</a:t>
                </a:r>
              </a:p>
              <a:p>
                <a:r>
                  <a:rPr lang="en-US" sz="2400" dirty="0"/>
                  <a:t>Probability that the first die is 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at most </a:t>
                </a:r>
                <a:r>
                  <a:rPr lang="en-US" sz="2400" dirty="0"/>
                  <a:t>a 2 and the second one is 5 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or</a:t>
                </a:r>
                <a:r>
                  <a:rPr lang="en-US" sz="2400" dirty="0"/>
                  <a:t> 6</a:t>
                </a:r>
              </a:p>
              <a:p>
                <a:pPr lvl="1"/>
                <a:r>
                  <a:rPr lang="en-US" sz="2000" dirty="0"/>
                  <a:t># outcomes of die roll is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6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# outcomes where first die is at most 2 is 2</a:t>
                </a:r>
              </a:p>
              <a:p>
                <a:pPr lvl="2"/>
                <a:r>
                  <a:rPr lang="en-US" dirty="0"/>
                  <a:t>Hence, probability of first die roll being at most 2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Similarly, probability of second die roll being 5 or 6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Hence, probability that </a:t>
                </a:r>
                <a:r>
                  <a:rPr lang="en-US" b="1" dirty="0">
                    <a:solidFill>
                      <a:schemeClr val="accent2"/>
                    </a:solidFill>
                  </a:rPr>
                  <a:t>both</a:t>
                </a:r>
                <a:r>
                  <a:rPr lang="en-US" b="1" dirty="0"/>
                  <a:t> </a:t>
                </a:r>
                <a:r>
                  <a:rPr lang="en-US" dirty="0"/>
                  <a:t>events happen (joint probability)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503408" y="1690688"/>
                <a:ext cx="55143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FF"/>
                          </a:solidFill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3408" y="1690688"/>
                <a:ext cx="551433" cy="5186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067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Calculating joints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Jason’s going to flip a coin and then pick a card from a 52-card deck.</a:t>
            </a:r>
          </a:p>
          <a:p>
            <a:pPr lvl="1"/>
            <a:r>
              <a:rPr lang="en-US" dirty="0"/>
              <a:t>Probability that the coin is heads and the card has rank 8?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466761" y="3255941"/>
                <a:ext cx="1140177" cy="62088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761" y="3255941"/>
                <a:ext cx="1140177" cy="62088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714183" y="3255941"/>
                <a:ext cx="1107723" cy="62088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183" y="3255941"/>
                <a:ext cx="1107723" cy="6208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029339" y="3255942"/>
                <a:ext cx="1135944" cy="62089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339" y="3255942"/>
                <a:ext cx="1135944" cy="62089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7381889" y="3255940"/>
            <a:ext cx="1135944" cy="620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Something else</a:t>
            </a:r>
          </a:p>
        </p:txBody>
      </p:sp>
    </p:spTree>
    <p:extLst>
      <p:ext uri="{BB962C8B-B14F-4D97-AF65-F5344CB8AC3E}">
        <p14:creationId xmlns:p14="http://schemas.microsoft.com/office/powerpoint/2010/main" val="2004989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First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 #1: Tossing the same coin 3 times.</a:t>
            </a:r>
          </a:p>
          <a:p>
            <a:pPr lvl="1"/>
            <a:r>
              <a:rPr lang="en-US" dirty="0"/>
              <a:t>What is the probability that </a:t>
            </a:r>
            <a:r>
              <a:rPr lang="en-US" dirty="0">
                <a:solidFill>
                  <a:srgbClr val="FF00FF"/>
                </a:solidFill>
              </a:rPr>
              <a:t>I don’t get any heads?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9261122" y="1825625"/>
                <a:ext cx="1140177" cy="62088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122" y="1825625"/>
                <a:ext cx="1140177" cy="62088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508544" y="1825625"/>
                <a:ext cx="1107723" cy="62088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544" y="1825625"/>
                <a:ext cx="1107723" cy="6208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275572" y="2600057"/>
                <a:ext cx="1135944" cy="62089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572" y="2600057"/>
                <a:ext cx="1135944" cy="62089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0628122" y="2600055"/>
            <a:ext cx="1135944" cy="620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Something else</a:t>
            </a:r>
          </a:p>
        </p:txBody>
      </p:sp>
    </p:spTree>
    <p:extLst>
      <p:ext uri="{BB962C8B-B14F-4D97-AF65-F5344CB8AC3E}">
        <p14:creationId xmlns:p14="http://schemas.microsoft.com/office/powerpoint/2010/main" val="36148204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Calculating joints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Jason’s going to flip a coin and then pick a card from a 52-card deck</a:t>
                </a:r>
              </a:p>
              <a:p>
                <a:pPr lvl="1"/>
                <a:r>
                  <a:rPr lang="en-US" dirty="0"/>
                  <a:t>Probability that the coin is heads and the card has rank 8?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This is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𝑐𝑜𝑖𝑛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𝑟𝑎𝑛𝑘</m:t>
                        </m:r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8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52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13</m:t>
                        </m:r>
                      </m:den>
                    </m:f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 their joint probability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13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466761" y="3255941"/>
                <a:ext cx="1140177" cy="62088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761" y="3255941"/>
                <a:ext cx="1140177" cy="6208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714183" y="3255941"/>
                <a:ext cx="1107723" cy="62088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183" y="3255941"/>
                <a:ext cx="1107723" cy="62088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029339" y="3255942"/>
                <a:ext cx="1135944" cy="62089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339" y="3255942"/>
                <a:ext cx="1135944" cy="62089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7381889" y="3255940"/>
            <a:ext cx="1135944" cy="620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Something else</a:t>
            </a:r>
          </a:p>
        </p:txBody>
      </p:sp>
      <p:sp>
        <p:nvSpPr>
          <p:cNvPr id="8" name="Oval 7"/>
          <p:cNvSpPr/>
          <p:nvPr/>
        </p:nvSpPr>
        <p:spPr>
          <a:xfrm>
            <a:off x="4606938" y="3084576"/>
            <a:ext cx="1422401" cy="10485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87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law of joint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∩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charset="0"/>
                            </a:rPr>
                            <m:t>∩…∩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s-I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1506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law of joint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∩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charset="0"/>
                            </a:rPr>
                            <m:t>∩…∩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s-I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4778" y="4658496"/>
                <a:ext cx="11615352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sz="2800" dirty="0">
                    <a:solidFill>
                      <a:srgbClr val="0070C0"/>
                    </a:solidFill>
                  </a:rPr>
                  <a:t>Unfortunately, this “law” is not always applicable! 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800" dirty="0"/>
                  <a:t>It is applicable only when all the different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are </a:t>
                </a:r>
                <a:r>
                  <a:rPr lang="en-US" sz="2800" i="1" dirty="0">
                    <a:solidFill>
                      <a:srgbClr val="FF0000"/>
                    </a:solidFill>
                  </a:rPr>
                  <a:t>independent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/>
                  <a:t>(sometimes called </a:t>
                </a:r>
                <a:r>
                  <a:rPr lang="en-US" sz="2800" i="1" dirty="0">
                    <a:solidFill>
                      <a:schemeClr val="accent2"/>
                    </a:solidFill>
                  </a:rPr>
                  <a:t>marginally independent</a:t>
                </a:r>
                <a:r>
                  <a:rPr lang="en-US" sz="2800" dirty="0"/>
                  <a:t>) of each other.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800" dirty="0">
                    <a:solidFill>
                      <a:srgbClr val="00B050"/>
                    </a:solidFill>
                  </a:rPr>
                  <a:t>Let’s look at an example.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78" y="4658496"/>
                <a:ext cx="11615352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945" t="-30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2365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if the events influence each other?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Probability that a die </a:t>
            </a:r>
            <a:r>
              <a:rPr lang="en-US" dirty="0">
                <a:solidFill>
                  <a:srgbClr val="C00000"/>
                </a:solidFill>
              </a:rPr>
              <a:t>is even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and </a:t>
            </a:r>
            <a:r>
              <a:rPr lang="en-US" dirty="0">
                <a:solidFill>
                  <a:schemeClr val="accent1"/>
                </a:solidFill>
              </a:rPr>
              <a:t>that it is 2.</a:t>
            </a:r>
          </a:p>
        </p:txBody>
      </p:sp>
    </p:spTree>
    <p:extLst>
      <p:ext uri="{BB962C8B-B14F-4D97-AF65-F5344CB8AC3E}">
        <p14:creationId xmlns:p14="http://schemas.microsoft.com/office/powerpoint/2010/main" val="1041390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if the events influence each other?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Probability that a die </a:t>
                </a:r>
                <a:r>
                  <a:rPr lang="en-US" dirty="0">
                    <a:solidFill>
                      <a:srgbClr val="C00000"/>
                    </a:solidFill>
                  </a:rPr>
                  <a:t>is even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and </a:t>
                </a:r>
                <a:r>
                  <a:rPr lang="en-US" dirty="0">
                    <a:solidFill>
                      <a:schemeClr val="accent1"/>
                    </a:solidFill>
                  </a:rPr>
                  <a:t>that it is 2.</a:t>
                </a:r>
              </a:p>
              <a:p>
                <a:pPr lvl="1"/>
                <a:r>
                  <a:rPr lang="en-US" dirty="0"/>
                  <a:t>Probability that the die is even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330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if the events influence each other?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Probability that a die </a:t>
                </a:r>
                <a:r>
                  <a:rPr lang="en-US" dirty="0">
                    <a:solidFill>
                      <a:srgbClr val="C00000"/>
                    </a:solidFill>
                  </a:rPr>
                  <a:t>is even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and </a:t>
                </a:r>
                <a:r>
                  <a:rPr lang="en-US" dirty="0">
                    <a:solidFill>
                      <a:schemeClr val="accent1"/>
                    </a:solidFill>
                  </a:rPr>
                  <a:t>that it is 2.</a:t>
                </a:r>
              </a:p>
              <a:p>
                <a:pPr lvl="1"/>
                <a:r>
                  <a:rPr lang="en-US" dirty="0"/>
                  <a:t>Probability that the die is even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Probability that the die is two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13731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if the events influence each other?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Probability that a die </a:t>
                </a:r>
                <a:r>
                  <a:rPr lang="en-US" dirty="0">
                    <a:solidFill>
                      <a:srgbClr val="C00000"/>
                    </a:solidFill>
                  </a:rPr>
                  <a:t>is even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and </a:t>
                </a:r>
                <a:r>
                  <a:rPr lang="en-US" dirty="0">
                    <a:solidFill>
                      <a:schemeClr val="accent1"/>
                    </a:solidFill>
                  </a:rPr>
                  <a:t>that it is 2.</a:t>
                </a:r>
              </a:p>
              <a:p>
                <a:pPr lvl="1"/>
                <a:r>
                  <a:rPr lang="en-US" dirty="0"/>
                  <a:t>Probability that the die is even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Probability that the die is two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Probability the die is even </a:t>
                </a:r>
                <a:r>
                  <a:rPr lang="en-US" b="1" dirty="0">
                    <a:solidFill>
                      <a:schemeClr val="accent1"/>
                    </a:solidFill>
                  </a:rPr>
                  <a:t>and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die is two =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???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587" y="2540274"/>
            <a:ext cx="1650157" cy="165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503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if the events influence each other?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Probability that a die </a:t>
                </a:r>
                <a:r>
                  <a:rPr lang="en-US" dirty="0">
                    <a:solidFill>
                      <a:srgbClr val="C00000"/>
                    </a:solidFill>
                  </a:rPr>
                  <a:t>is even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and </a:t>
                </a:r>
                <a:r>
                  <a:rPr lang="en-US" dirty="0">
                    <a:solidFill>
                      <a:schemeClr val="accent1"/>
                    </a:solidFill>
                  </a:rPr>
                  <a:t>that it is 2.</a:t>
                </a:r>
              </a:p>
              <a:p>
                <a:pPr lvl="1"/>
                <a:r>
                  <a:rPr lang="en-US" dirty="0"/>
                  <a:t>Probability that the die is even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Probability that the die is two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Probability the die is even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and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the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die is two =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???</a:t>
                </a:r>
              </a:p>
              <a:p>
                <a:pPr lvl="1"/>
                <a:r>
                  <a:rPr lang="en-US" b="1" i="1" dirty="0">
                    <a:solidFill>
                      <a:schemeClr val="accent6"/>
                    </a:solidFill>
                  </a:rPr>
                  <a:t>NO!</a:t>
                </a:r>
              </a:p>
              <a:p>
                <a:pPr lvl="2"/>
                <a:r>
                  <a:rPr lang="en-US" dirty="0"/>
                  <a:t>What is the probability that the die is even and the die is 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442376" y="5193793"/>
                <a:ext cx="1141815" cy="767870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76" y="5193793"/>
                <a:ext cx="1141815" cy="7678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689799" y="5193793"/>
                <a:ext cx="1137977" cy="76786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799" y="5193793"/>
                <a:ext cx="1137977" cy="7678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004954" y="5193793"/>
                <a:ext cx="1285862" cy="76787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54" y="5193793"/>
                <a:ext cx="1285862" cy="76787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518227" y="5193793"/>
                <a:ext cx="1285862" cy="7678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227" y="5193793"/>
                <a:ext cx="1285862" cy="76787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3587" y="2540274"/>
            <a:ext cx="1650157" cy="165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067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if the events influence each other?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Probability that a die </a:t>
                </a:r>
                <a:r>
                  <a:rPr lang="en-US" dirty="0">
                    <a:solidFill>
                      <a:srgbClr val="C00000"/>
                    </a:solidFill>
                  </a:rPr>
                  <a:t>is even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and </a:t>
                </a:r>
                <a:r>
                  <a:rPr lang="en-US" dirty="0">
                    <a:solidFill>
                      <a:schemeClr val="accent1"/>
                    </a:solidFill>
                  </a:rPr>
                  <a:t>that it is 2.</a:t>
                </a:r>
              </a:p>
              <a:p>
                <a:pPr lvl="1"/>
                <a:r>
                  <a:rPr lang="en-US" dirty="0"/>
                  <a:t>Probability that the die is even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Probability that the die is two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Probability the die is even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and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the die is two =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???</a:t>
                </a:r>
              </a:p>
              <a:p>
                <a:pPr lvl="1"/>
                <a:r>
                  <a:rPr lang="en-US" b="1" i="1" dirty="0">
                    <a:solidFill>
                      <a:schemeClr val="accent6"/>
                    </a:solidFill>
                  </a:rPr>
                  <a:t>NO!</a:t>
                </a:r>
              </a:p>
              <a:p>
                <a:pPr lvl="2"/>
                <a:r>
                  <a:rPr lang="en-US" dirty="0"/>
                  <a:t>What is the probability that the die is even and the die is 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442376" y="5193793"/>
                <a:ext cx="1141815" cy="767870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76" y="5193793"/>
                <a:ext cx="1141815" cy="7678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689799" y="5193793"/>
                <a:ext cx="1137977" cy="76786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799" y="5193793"/>
                <a:ext cx="1137977" cy="7678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004954" y="5193793"/>
                <a:ext cx="1285862" cy="76787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54" y="5193793"/>
                <a:ext cx="1285862" cy="76787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518227" y="5193793"/>
                <a:ext cx="1285862" cy="7678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227" y="5193793"/>
                <a:ext cx="1285862" cy="76787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7381688" y="5053471"/>
            <a:ext cx="1422401" cy="10485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3587" y="2540274"/>
            <a:ext cx="1650157" cy="165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78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Set-theoretic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Notice that the event A: “Die roll is even” is a </a:t>
                </a:r>
                <a:r>
                  <a:rPr lang="en-US" dirty="0">
                    <a:solidFill>
                      <a:schemeClr val="accent5"/>
                    </a:solidFill>
                  </a:rPr>
                  <a:t>superset</a:t>
                </a:r>
                <a:r>
                  <a:rPr lang="en-US" dirty="0"/>
                  <a:t> of the event B: “Die roll comes 2”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∩</m:t>
                    </m:r>
                    <m:r>
                      <a:rPr lang="en-US" b="0" i="1" smtClean="0">
                        <a:latin typeface="Cambria Math" charset="0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FF00FF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∩</m:t>
                        </m:r>
                        <m:r>
                          <a:rPr lang="en-US" b="0" i="1" smtClean="0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FF00FF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FF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FF00FF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364736" y="2889504"/>
            <a:ext cx="2706624" cy="1621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742688" y="2889504"/>
            <a:ext cx="1755648" cy="14508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583936" y="3369755"/>
            <a:ext cx="780288" cy="6170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205472" y="3354963"/>
            <a:ext cx="2231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Die roll even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Die roll comes 2</a:t>
            </a:r>
          </a:p>
        </p:txBody>
      </p:sp>
      <p:sp>
        <p:nvSpPr>
          <p:cNvPr id="9" name="Oval 8"/>
          <p:cNvSpPr/>
          <p:nvPr/>
        </p:nvSpPr>
        <p:spPr>
          <a:xfrm>
            <a:off x="4573524" y="3297794"/>
            <a:ext cx="131064" cy="9277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236464" y="3692843"/>
            <a:ext cx="131064" cy="9277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1113" y="4176405"/>
            <a:ext cx="131064" cy="9277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907024" y="3631883"/>
            <a:ext cx="131064" cy="9277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53784" y="3122837"/>
            <a:ext cx="131064" cy="9277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29072" y="3168587"/>
            <a:ext cx="131064" cy="9277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flipH="1">
            <a:off x="6446520" y="2812780"/>
            <a:ext cx="37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 flipH="1">
            <a:off x="5888736" y="3354963"/>
            <a:ext cx="37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 flipH="1">
            <a:off x="4503338" y="2889504"/>
            <a:ext cx="37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 flipH="1">
            <a:off x="5160264" y="3390567"/>
            <a:ext cx="37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4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flipH="1">
            <a:off x="6297254" y="4106179"/>
            <a:ext cx="37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5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5449824" y="2844451"/>
            <a:ext cx="37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75939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First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Experiment #1: Tossing the same coin 3 times.</a:t>
                </a:r>
              </a:p>
              <a:p>
                <a:pPr lvl="1"/>
                <a:r>
                  <a:rPr lang="en-US" dirty="0"/>
                  <a:t>What is the probability that </a:t>
                </a:r>
                <a:r>
                  <a:rPr lang="en-US" dirty="0">
                    <a:solidFill>
                      <a:srgbClr val="FF00FF"/>
                    </a:solidFill>
                  </a:rPr>
                  <a:t>I don’t get any heads?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Why?</a:t>
                </a:r>
              </a:p>
              <a:p>
                <a:pPr lvl="2"/>
                <a:r>
                  <a:rPr lang="en-US" dirty="0"/>
                  <a:t>Set of different </a:t>
                </a:r>
                <a:r>
                  <a:rPr lang="en-US" i="1" dirty="0">
                    <a:solidFill>
                      <a:schemeClr val="accent2"/>
                    </a:solidFill>
                  </a:rPr>
                  <a:t>events?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latin typeface="Cambria Math" charset="0"/>
                      </a:rPr>
                      <m:t>𝐻𝐻𝐻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𝐻𝐻𝑇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𝐻𝑇𝐻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𝐻𝑇𝑇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𝑇𝐻𝐻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𝑇𝐻𝑇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𝑇𝑇𝐻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𝑻𝑻𝑻</m:t>
                    </m:r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(8 of them)</a:t>
                </a:r>
              </a:p>
              <a:p>
                <a:pPr lvl="2"/>
                <a:r>
                  <a:rPr lang="en-US" dirty="0"/>
                  <a:t>Set of events with </a:t>
                </a:r>
                <a:r>
                  <a:rPr lang="en-US" b="1" dirty="0">
                    <a:solidFill>
                      <a:srgbClr val="7030A0"/>
                    </a:solidFill>
                  </a:rPr>
                  <a:t>no heads: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{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𝑻𝑻𝑻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(1 of them)</a:t>
                </a:r>
              </a:p>
              <a:p>
                <a:pPr lvl="2"/>
                <a:r>
                  <a:rPr lang="en-US" dirty="0"/>
                  <a:t>Hence the answer: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charset="0"/>
                          </a:rPr>
                          <m:t>8</m:t>
                        </m:r>
                      </m:den>
                    </m:f>
                  </m:oMath>
                </a14:m>
                <a:endParaRPr lang="en-US" sz="260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9387417" y="1751680"/>
                <a:ext cx="1140177" cy="62088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417" y="1751680"/>
                <a:ext cx="1140177" cy="6208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634839" y="1751680"/>
                <a:ext cx="1107723" cy="62088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4839" y="1751680"/>
                <a:ext cx="1107723" cy="62088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385300" y="2563481"/>
                <a:ext cx="1135944" cy="62089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300" y="2563481"/>
                <a:ext cx="1135944" cy="62089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0737850" y="2563479"/>
            <a:ext cx="1135944" cy="620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Something else</a:t>
            </a:r>
          </a:p>
        </p:txBody>
      </p:sp>
      <p:sp>
        <p:nvSpPr>
          <p:cNvPr id="8" name="Oval 7"/>
          <p:cNvSpPr/>
          <p:nvPr/>
        </p:nvSpPr>
        <p:spPr>
          <a:xfrm>
            <a:off x="10527594" y="1584960"/>
            <a:ext cx="1346200" cy="97851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799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Calculating joints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10896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The University of Southern North Dakota</a:t>
            </a:r>
            <a:r>
              <a:rPr lang="en-US" dirty="0"/>
              <a:t> offers a Discrete Mathematics Course where the possible grades are A through G. (No + or -)</a:t>
            </a:r>
          </a:p>
          <a:p>
            <a:r>
              <a:rPr lang="en-US" dirty="0"/>
              <a:t>What is the probability that Jason gets </a:t>
            </a:r>
            <a:r>
              <a:rPr lang="en-US" b="1" dirty="0">
                <a:solidFill>
                  <a:srgbClr val="7030A0"/>
                </a:solidFill>
              </a:rPr>
              <a:t>both</a:t>
            </a:r>
            <a:r>
              <a:rPr lang="en-US" dirty="0"/>
              <a:t> an A and a G in that course?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9621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Calculating joints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7707" y="1825624"/>
                <a:ext cx="11541211" cy="4612245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hlinkClick r:id="rId2"/>
                  </a:rPr>
                  <a:t>The University of Southern North Dakota</a:t>
                </a:r>
                <a:r>
                  <a:rPr lang="en-US" dirty="0"/>
                  <a:t> offers a Discrete Mathematics Course where the possible grades are A through G. (No + or -)</a:t>
                </a:r>
              </a:p>
              <a:p>
                <a:r>
                  <a:rPr lang="en-US" dirty="0"/>
                  <a:t>What is the probability that Jason gets </a:t>
                </a:r>
                <a:r>
                  <a:rPr lang="en-US" b="1" dirty="0">
                    <a:solidFill>
                      <a:srgbClr val="7030A0"/>
                    </a:solidFill>
                  </a:rPr>
                  <a:t>both</a:t>
                </a:r>
                <a:r>
                  <a:rPr lang="en-US" dirty="0"/>
                  <a:t> an A and a G in that course?</a:t>
                </a:r>
              </a:p>
              <a:p>
                <a:pPr lvl="1"/>
                <a:r>
                  <a:rPr lang="en-US" sz="2800" dirty="0"/>
                  <a:t>Clearly, it </a:t>
                </a:r>
                <a:r>
                  <a:rPr lang="en-US" sz="2800" b="1" dirty="0"/>
                  <a:t>can’t</a:t>
                </a:r>
                <a:r>
                  <a:rPr lang="en-US" sz="2800" dirty="0"/>
                  <a:t> be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i="1" smtClean="0">
                          <a:solidFill>
                            <a:srgbClr val="00B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probability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Jason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gets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an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)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(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probability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Jason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gets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B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) = </m:t>
                      </m:r>
                      <m:f>
                        <m:fPr>
                          <m:ctrlPr>
                            <a:rPr lang="mr-I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𝟕</m:t>
                          </m:r>
                        </m:den>
                      </m:f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𝟕</m:t>
                          </m:r>
                        </m:den>
                      </m:f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𝟒𝟗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rgbClr val="00B050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7707" y="1825624"/>
                <a:ext cx="11541211" cy="4612245"/>
              </a:xfrm>
              <a:blipFill rotWithShape="0">
                <a:blip r:embed="rId3"/>
                <a:stretch>
                  <a:fillRect l="-950" t="-2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0058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Calculating joints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7707" y="1825624"/>
                <a:ext cx="11541211" cy="4612245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hlinkClick r:id="rId2"/>
                  </a:rPr>
                  <a:t>The University of Southern North Dakota</a:t>
                </a:r>
                <a:r>
                  <a:rPr lang="en-US" dirty="0"/>
                  <a:t> offers a Discrete Mathematics Course where the possible grades are A through G. (No + or -)</a:t>
                </a:r>
              </a:p>
              <a:p>
                <a:r>
                  <a:rPr lang="en-US" dirty="0"/>
                  <a:t>What is the probability that Jason gets </a:t>
                </a:r>
                <a:r>
                  <a:rPr lang="en-US" b="1" dirty="0">
                    <a:solidFill>
                      <a:srgbClr val="7030A0"/>
                    </a:solidFill>
                  </a:rPr>
                  <a:t>both</a:t>
                </a:r>
                <a:r>
                  <a:rPr lang="en-US" dirty="0"/>
                  <a:t> an A and a G in that course?</a:t>
                </a:r>
              </a:p>
              <a:p>
                <a:pPr lvl="1"/>
                <a:r>
                  <a:rPr lang="en-US" sz="2800" dirty="0"/>
                  <a:t>Clearly, it </a:t>
                </a:r>
                <a:r>
                  <a:rPr lang="en-US" sz="2800" b="1" dirty="0"/>
                  <a:t>can’t</a:t>
                </a:r>
                <a:r>
                  <a:rPr lang="en-US" sz="2800" dirty="0"/>
                  <a:t> be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i="1" smtClean="0">
                          <a:solidFill>
                            <a:srgbClr val="00B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probability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Jason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gets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an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)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(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probability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Jason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gets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B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) = </m:t>
                      </m:r>
                      <m:f>
                        <m:fPr>
                          <m:ctrlPr>
                            <a:rPr lang="mr-I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𝟕</m:t>
                          </m:r>
                        </m:den>
                      </m:f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𝟕</m:t>
                          </m:r>
                        </m:den>
                      </m:f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𝟒𝟗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rgbClr val="00B050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7707" y="1825624"/>
                <a:ext cx="11541211" cy="4612245"/>
              </a:xfrm>
              <a:blipFill rotWithShape="0">
                <a:blip r:embed="rId3"/>
                <a:stretch>
                  <a:fillRect l="-950" t="-2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1482811" y="3929449"/>
            <a:ext cx="8896865" cy="84025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482811" y="3694670"/>
            <a:ext cx="8896865" cy="102561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0249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Calculating joints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7707" y="1825624"/>
                <a:ext cx="11541211" cy="4612245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hlinkClick r:id="rId2"/>
                  </a:rPr>
                  <a:t>The University of Southern North Dakota</a:t>
                </a:r>
                <a:r>
                  <a:rPr lang="en-US" dirty="0"/>
                  <a:t> offers a Discrete Mathematics Course where the possible grades are A through G. (No + or -)</a:t>
                </a:r>
              </a:p>
              <a:p>
                <a:r>
                  <a:rPr lang="en-US" dirty="0"/>
                  <a:t>What is the probability that Jason gets </a:t>
                </a:r>
                <a:r>
                  <a:rPr lang="en-US" b="1" dirty="0">
                    <a:solidFill>
                      <a:srgbClr val="7030A0"/>
                    </a:solidFill>
                  </a:rPr>
                  <a:t>both</a:t>
                </a:r>
                <a:r>
                  <a:rPr lang="en-US" dirty="0"/>
                  <a:t> an A and a G in that course?</a:t>
                </a:r>
              </a:p>
              <a:p>
                <a:pPr lvl="1"/>
                <a:r>
                  <a:rPr lang="en-US" sz="2800" dirty="0"/>
                  <a:t>Clearly, it </a:t>
                </a:r>
                <a:r>
                  <a:rPr lang="en-US" sz="2800" b="1" dirty="0"/>
                  <a:t>can’t</a:t>
                </a:r>
                <a:r>
                  <a:rPr lang="en-US" sz="2800" dirty="0"/>
                  <a:t> be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i="1" smtClean="0">
                          <a:solidFill>
                            <a:srgbClr val="00B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probability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Jason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gets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an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)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(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probability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Jason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gets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B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) = </m:t>
                      </m:r>
                      <m:f>
                        <m:fPr>
                          <m:ctrlPr>
                            <a:rPr lang="mr-I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𝟕</m:t>
                          </m:r>
                        </m:den>
                      </m:f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𝟕</m:t>
                          </m:r>
                        </m:den>
                      </m:f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𝟒𝟗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rgbClr val="00B050"/>
                  </a:solidFill>
                </a:endParaRPr>
              </a:p>
              <a:p>
                <a:pPr marL="457200" lvl="1" indent="0">
                  <a:buNone/>
                </a:pPr>
                <a:endParaRPr lang="en-US" sz="2800" b="1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sz="2800" dirty="0"/>
                  <a:t>It is </a:t>
                </a:r>
                <a:r>
                  <a:rPr lang="en-US" sz="2800" b="1" dirty="0">
                    <a:solidFill>
                      <a:schemeClr val="accent6">
                        <a:lumMod val="75000"/>
                      </a:schemeClr>
                    </a:solidFill>
                  </a:rPr>
                  <a:t>0</a:t>
                </a:r>
                <a:r>
                  <a:rPr lang="en-US" sz="2800" dirty="0"/>
                  <a:t>. Those two events cannot happen </a:t>
                </a:r>
                <a:r>
                  <a:rPr lang="en-US" sz="2800" b="1" i="1" dirty="0">
                    <a:solidFill>
                      <a:srgbClr val="FF0000"/>
                    </a:solidFill>
                  </a:rPr>
                  <a:t>jointly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!</a:t>
                </a:r>
                <a:r>
                  <a:rPr lang="en-US" sz="2800" dirty="0"/>
                  <a:t> </a:t>
                </a:r>
              </a:p>
              <a:p>
                <a:pPr marL="457200" lvl="1" indent="0">
                  <a:buNone/>
                </a:pPr>
                <a:endParaRPr lang="en-US" sz="2800" b="1" dirty="0">
                  <a:solidFill>
                    <a:srgbClr val="00B050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7707" y="1825624"/>
                <a:ext cx="11541211" cy="4612245"/>
              </a:xfrm>
              <a:blipFill rotWithShape="0">
                <a:blip r:embed="rId3"/>
                <a:stretch>
                  <a:fillRect l="-950" t="-2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1482811" y="3929449"/>
            <a:ext cx="8896865" cy="84025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1482811" y="3694670"/>
            <a:ext cx="8896865" cy="102561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1893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Calculating joints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7707" y="1825624"/>
                <a:ext cx="11541211" cy="4612245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hlinkClick r:id="rId2"/>
                  </a:rPr>
                  <a:t>The University of Southern North Dakota</a:t>
                </a:r>
                <a:r>
                  <a:rPr lang="en-US" dirty="0"/>
                  <a:t> offers a Discrete Mathematics Course where the possible grades are A through G. (No + or -)</a:t>
                </a:r>
              </a:p>
              <a:p>
                <a:r>
                  <a:rPr lang="en-US" dirty="0"/>
                  <a:t>What is the probability that Jason gets </a:t>
                </a:r>
                <a:r>
                  <a:rPr lang="en-US" b="1" dirty="0">
                    <a:solidFill>
                      <a:srgbClr val="7030A0"/>
                    </a:solidFill>
                  </a:rPr>
                  <a:t>both</a:t>
                </a:r>
                <a:r>
                  <a:rPr lang="en-US" dirty="0"/>
                  <a:t> an A and a G in that course?</a:t>
                </a:r>
              </a:p>
              <a:p>
                <a:pPr lvl="1"/>
                <a:r>
                  <a:rPr lang="en-US" sz="2800" dirty="0"/>
                  <a:t>Clearly, it </a:t>
                </a:r>
                <a:r>
                  <a:rPr lang="en-US" sz="2800" b="1" dirty="0"/>
                  <a:t>can’t</a:t>
                </a:r>
                <a:r>
                  <a:rPr lang="en-US" sz="2800" dirty="0"/>
                  <a:t> be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i="1" smtClean="0">
                          <a:solidFill>
                            <a:srgbClr val="00B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probability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Jason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gets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an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)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(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probability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Jason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gets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B</m:t>
                      </m:r>
                      <m:r>
                        <m:rPr>
                          <m:nor/>
                        </m:rPr>
                        <a:rPr lang="en-US" sz="2800" i="1" dirty="0" smtClean="0">
                          <a:solidFill>
                            <a:srgbClr val="00B050"/>
                          </a:solidFill>
                        </a:rPr>
                        <m:t>) = </m:t>
                      </m:r>
                      <m:f>
                        <m:fPr>
                          <m:ctrlPr>
                            <a:rPr lang="mr-I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𝟕</m:t>
                          </m:r>
                        </m:den>
                      </m:f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𝟕</m:t>
                          </m:r>
                        </m:den>
                      </m:f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𝟒𝟗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rgbClr val="00B050"/>
                  </a:solidFill>
                </a:endParaRPr>
              </a:p>
              <a:p>
                <a:pPr marL="457200" lvl="1" indent="0">
                  <a:buNone/>
                </a:pPr>
                <a:endParaRPr lang="en-US" sz="2800" b="1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sz="2800" dirty="0"/>
                  <a:t>It is </a:t>
                </a:r>
                <a:r>
                  <a:rPr lang="en-US" sz="2800" b="1" dirty="0">
                    <a:solidFill>
                      <a:schemeClr val="accent6">
                        <a:lumMod val="75000"/>
                      </a:schemeClr>
                    </a:solidFill>
                  </a:rPr>
                  <a:t>0</a:t>
                </a:r>
                <a:r>
                  <a:rPr lang="en-US" sz="2800" dirty="0"/>
                  <a:t>. Those two events cannot happen </a:t>
                </a:r>
                <a:r>
                  <a:rPr lang="en-US" sz="2800" b="1" i="1" dirty="0">
                    <a:solidFill>
                      <a:srgbClr val="FF0000"/>
                    </a:solidFill>
                  </a:rPr>
                  <a:t>jointly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!</a:t>
                </a:r>
                <a:r>
                  <a:rPr lang="en-US" sz="2800" dirty="0"/>
                  <a:t> </a:t>
                </a:r>
              </a:p>
              <a:p>
                <a:pPr lvl="1"/>
                <a:r>
                  <a:rPr lang="en-US" sz="2800" dirty="0"/>
                  <a:t>Events such as these are called </a:t>
                </a:r>
                <a:r>
                  <a:rPr lang="en-US" sz="2800" i="1" dirty="0">
                    <a:solidFill>
                      <a:schemeClr val="accent4">
                        <a:lumMod val="75000"/>
                      </a:schemeClr>
                    </a:solidFill>
                  </a:rPr>
                  <a:t>disjoint</a:t>
                </a:r>
                <a:r>
                  <a:rPr lang="en-US" sz="2800" i="1" dirty="0"/>
                  <a:t> </a:t>
                </a:r>
                <a:r>
                  <a:rPr lang="en-US" sz="2800" dirty="0"/>
                  <a:t>or </a:t>
                </a:r>
                <a:r>
                  <a:rPr lang="en-US" sz="2800" i="1" dirty="0">
                    <a:solidFill>
                      <a:srgbClr val="FF00FF"/>
                    </a:solidFill>
                  </a:rPr>
                  <a:t>mutually disjoint</a:t>
                </a:r>
                <a:r>
                  <a:rPr lang="en-US" sz="2800" i="1" dirty="0"/>
                  <a:t>.</a:t>
                </a:r>
                <a:endParaRPr lang="en-US" sz="2800" dirty="0"/>
              </a:p>
              <a:p>
                <a:pPr marL="457200" lvl="1" indent="0">
                  <a:buNone/>
                </a:pPr>
                <a:endParaRPr lang="en-US" sz="2800" b="1" dirty="0">
                  <a:solidFill>
                    <a:srgbClr val="00B050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7707" y="1825624"/>
                <a:ext cx="11541211" cy="4612245"/>
              </a:xfrm>
              <a:blipFill rotWithShape="0">
                <a:blip r:embed="rId3"/>
                <a:stretch>
                  <a:fillRect l="-950" t="-2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1482811" y="3929449"/>
            <a:ext cx="8896865" cy="84025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1482811" y="3694670"/>
            <a:ext cx="8896865" cy="102561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687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Set-theoretic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= “Jason gets an A in USND’s 250”</a:t>
                </a:r>
              </a:p>
              <a:p>
                <a:r>
                  <a:rPr lang="en-US" dirty="0"/>
                  <a:t>G=“Jason gets a G in USND’s 250”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∩</m:t>
                    </m:r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r>
                      <a:rPr lang="en-US" b="0" i="1" smtClean="0">
                        <a:latin typeface="Cambria Math" charset="0"/>
                      </a:rPr>
                      <m:t>=∅, </m:t>
                    </m:r>
                  </m:oMath>
                </a14:m>
                <a:r>
                  <a:rPr lang="en-US" dirty="0"/>
                  <a:t>so there are no common outcomes.</a:t>
                </a:r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∩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𝐺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)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3316224" y="3011424"/>
            <a:ext cx="5364480" cy="1962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828288" y="3121152"/>
            <a:ext cx="1914144" cy="15605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A</a:t>
            </a:r>
          </a:p>
        </p:txBody>
      </p:sp>
      <p:sp>
        <p:nvSpPr>
          <p:cNvPr id="23" name="Oval 22"/>
          <p:cNvSpPr/>
          <p:nvPr/>
        </p:nvSpPr>
        <p:spPr>
          <a:xfrm>
            <a:off x="5957316" y="3121152"/>
            <a:ext cx="1833372" cy="15605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5924296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Calculating joints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 have my original die again.</a:t>
                </a:r>
              </a:p>
              <a:p>
                <a:pPr lvl="1"/>
                <a:r>
                  <a:rPr lang="en-US" dirty="0"/>
                  <a:t>Probability that it comes up 1, 2 or </a:t>
                </a:r>
                <a:r>
                  <a:rPr lang="en-US" dirty="0">
                    <a:solidFill>
                      <a:schemeClr val="accent1"/>
                    </a:solidFill>
                  </a:rPr>
                  <a:t>3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Probability that it comes up </a:t>
                </a:r>
                <a:r>
                  <a:rPr lang="en-US" dirty="0">
                    <a:solidFill>
                      <a:schemeClr val="accent1"/>
                    </a:solidFill>
                  </a:rPr>
                  <a:t>3</a:t>
                </a:r>
                <a:r>
                  <a:rPr lang="en-US" dirty="0"/>
                  <a:t>, 4 or 5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the probability that it comes up 1, 2 or </a:t>
                </a:r>
                <a:r>
                  <a:rPr lang="en-US" dirty="0">
                    <a:solidFill>
                      <a:schemeClr val="accent1"/>
                    </a:solidFill>
                  </a:rPr>
                  <a:t>3 </a:t>
                </a:r>
                <a:r>
                  <a:rPr lang="en-US" b="1" dirty="0">
                    <a:solidFill>
                      <a:srgbClr val="C00000"/>
                    </a:solidFill>
                  </a:rPr>
                  <a:t>and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3</a:t>
                </a:r>
                <a:r>
                  <a:rPr lang="en-US" dirty="0"/>
                  <a:t>, 4 or 5?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7777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Calculating joints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 have my original die again.</a:t>
                </a:r>
              </a:p>
              <a:p>
                <a:pPr lvl="1"/>
                <a:r>
                  <a:rPr lang="en-US" dirty="0"/>
                  <a:t>Probability that it comes up 1, 2 or </a:t>
                </a:r>
                <a:r>
                  <a:rPr lang="en-US" dirty="0">
                    <a:solidFill>
                      <a:schemeClr val="accent1"/>
                    </a:solidFill>
                  </a:rPr>
                  <a:t>3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Probability that it comes up </a:t>
                </a:r>
                <a:r>
                  <a:rPr lang="en-US" dirty="0">
                    <a:solidFill>
                      <a:schemeClr val="accent1"/>
                    </a:solidFill>
                  </a:rPr>
                  <a:t>3</a:t>
                </a:r>
                <a:r>
                  <a:rPr lang="en-US" dirty="0"/>
                  <a:t>, 4 or 5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the probability that it comes up 1, 2 or </a:t>
                </a:r>
                <a:r>
                  <a:rPr lang="en-US" dirty="0">
                    <a:solidFill>
                      <a:schemeClr val="accent1"/>
                    </a:solidFill>
                  </a:rPr>
                  <a:t>3 </a:t>
                </a:r>
                <a:r>
                  <a:rPr lang="en-US" b="1" dirty="0">
                    <a:solidFill>
                      <a:srgbClr val="C00000"/>
                    </a:solidFill>
                  </a:rPr>
                  <a:t>and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3</a:t>
                </a:r>
                <a:r>
                  <a:rPr lang="en-US" dirty="0"/>
                  <a:t>, 4 or 5?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61960" y="4133089"/>
                <a:ext cx="1141815" cy="767870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960" y="4133089"/>
                <a:ext cx="1141815" cy="7678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409383" y="4133089"/>
                <a:ext cx="1137977" cy="76786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383" y="4133089"/>
                <a:ext cx="1137977" cy="7678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724538" y="4133089"/>
                <a:ext cx="1285862" cy="76787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538" y="4133089"/>
                <a:ext cx="1285862" cy="76787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237811" y="4133089"/>
                <a:ext cx="1285862" cy="7678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811" y="4133089"/>
                <a:ext cx="1285862" cy="76787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05086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Calculating joints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 have my original die again.</a:t>
                </a:r>
              </a:p>
              <a:p>
                <a:pPr lvl="1"/>
                <a:r>
                  <a:rPr lang="en-US" dirty="0"/>
                  <a:t>Probability that it comes up 1, 2 or </a:t>
                </a:r>
                <a:r>
                  <a:rPr lang="en-US" dirty="0">
                    <a:solidFill>
                      <a:schemeClr val="accent1"/>
                    </a:solidFill>
                  </a:rPr>
                  <a:t>3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Probability that it comes up </a:t>
                </a:r>
                <a:r>
                  <a:rPr lang="en-US" dirty="0">
                    <a:solidFill>
                      <a:schemeClr val="accent1"/>
                    </a:solidFill>
                  </a:rPr>
                  <a:t>3</a:t>
                </a:r>
                <a:r>
                  <a:rPr lang="en-US" dirty="0"/>
                  <a:t>, 4 or 5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the probability that it comes up 1, 2 or </a:t>
                </a:r>
                <a:r>
                  <a:rPr lang="en-US" dirty="0">
                    <a:solidFill>
                      <a:schemeClr val="accent1"/>
                    </a:solidFill>
                  </a:rPr>
                  <a:t>3 </a:t>
                </a:r>
                <a:r>
                  <a:rPr lang="en-US" b="1" dirty="0">
                    <a:solidFill>
                      <a:srgbClr val="C00000"/>
                    </a:solidFill>
                  </a:rPr>
                  <a:t>and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3</a:t>
                </a:r>
                <a:r>
                  <a:rPr lang="en-US" dirty="0"/>
                  <a:t>, 4 or 5?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Note that the only common outcome between the two events is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3</a:t>
                </a:r>
                <a:r>
                  <a:rPr lang="en-US" dirty="0"/>
                  <a:t>, which can come up only </a:t>
                </a:r>
                <a:r>
                  <a:rPr lang="en-US" b="1" dirty="0">
                    <a:solidFill>
                      <a:srgbClr val="7030A0"/>
                    </a:solidFill>
                  </a:rPr>
                  <a:t>once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out of </a:t>
                </a:r>
                <a:r>
                  <a:rPr lang="en-US" b="1" dirty="0">
                    <a:solidFill>
                      <a:srgbClr val="7030A0"/>
                    </a:solidFill>
                  </a:rPr>
                  <a:t>six</a:t>
                </a:r>
                <a:r>
                  <a:rPr lang="en-US" dirty="0"/>
                  <a:t> possibilities.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406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61960" y="4133089"/>
                <a:ext cx="1141815" cy="767870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960" y="4133089"/>
                <a:ext cx="1141815" cy="7678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409383" y="4133089"/>
                <a:ext cx="1137977" cy="76786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383" y="4133089"/>
                <a:ext cx="1137977" cy="7678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724538" y="4133089"/>
                <a:ext cx="1285862" cy="76787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538" y="4133089"/>
                <a:ext cx="1285862" cy="76787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237811" y="4133089"/>
                <a:ext cx="1285862" cy="7678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811" y="4133089"/>
                <a:ext cx="1285862" cy="76787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2894411" y="3992766"/>
            <a:ext cx="1689781" cy="11034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80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2645664" y="3828288"/>
            <a:ext cx="4511040" cy="1962912"/>
          </a:xfrm>
          <a:prstGeom prst="ellipse">
            <a:avLst/>
          </a:prstGeom>
          <a:solidFill>
            <a:schemeClr val="accent1">
              <a:lumMod val="75000"/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Set-theoretic 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1042"/>
            <a:ext cx="10515600" cy="4351338"/>
          </a:xfrm>
        </p:spPr>
        <p:txBody>
          <a:bodyPr/>
          <a:lstStyle/>
          <a:p>
            <a:r>
              <a:rPr lang="en-US" dirty="0"/>
              <a:t>Let A = dice comes up 1, 2, or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  <a:p>
            <a:r>
              <a:rPr lang="en-US" dirty="0"/>
              <a:t>Let B = dice comes up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en-US" dirty="0"/>
              <a:t>, 4, or 5</a:t>
            </a:r>
          </a:p>
          <a:p>
            <a:r>
              <a:rPr lang="en-US" dirty="0"/>
              <a:t>Let C = dice comes up 1, 2, </a:t>
            </a:r>
            <a:r>
              <a:rPr lang="en-US" dirty="0">
                <a:solidFill>
                  <a:schemeClr val="accent1"/>
                </a:solidFill>
              </a:rPr>
              <a:t>3</a:t>
            </a:r>
            <a:r>
              <a:rPr lang="en-US" dirty="0"/>
              <a:t>, 4, 5 OR </a:t>
            </a:r>
            <a:r>
              <a:rPr lang="en-US" dirty="0">
                <a:solidFill>
                  <a:srgbClr val="7030A0"/>
                </a:solidFill>
              </a:rPr>
              <a:t>6</a:t>
            </a:r>
          </a:p>
        </p:txBody>
      </p:sp>
      <p:sp>
        <p:nvSpPr>
          <p:cNvPr id="4" name="Rectangle 3"/>
          <p:cNvSpPr/>
          <p:nvPr/>
        </p:nvSpPr>
        <p:spPr>
          <a:xfrm>
            <a:off x="2645664" y="3828288"/>
            <a:ext cx="4840224" cy="1962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157728" y="3938016"/>
            <a:ext cx="1914144" cy="15605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4707636" y="3938016"/>
            <a:ext cx="1833372" cy="1560576"/>
          </a:xfrm>
          <a:prstGeom prst="ellipse">
            <a:avLst/>
          </a:prstGeom>
          <a:solidFill>
            <a:schemeClr val="accent6">
              <a:lumMod val="75000"/>
              <a:alpha val="54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4840224" y="4684046"/>
            <a:ext cx="134112" cy="11960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78986" y="5190014"/>
            <a:ext cx="134112" cy="11960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584448" y="4464590"/>
            <a:ext cx="134112" cy="11960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45530" y="4805966"/>
            <a:ext cx="134112" cy="11960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50992" y="4080542"/>
            <a:ext cx="134112" cy="11960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33978" y="4200144"/>
            <a:ext cx="35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27754" y="4937760"/>
            <a:ext cx="35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43450" y="4346448"/>
            <a:ext cx="35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26202" y="3968496"/>
            <a:ext cx="35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19978" y="4547616"/>
            <a:ext cx="35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47866" y="4602480"/>
            <a:ext cx="35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6</a:t>
            </a:r>
          </a:p>
        </p:txBody>
      </p:sp>
      <p:sp>
        <p:nvSpPr>
          <p:cNvPr id="19" name="Oval 18"/>
          <p:cNvSpPr/>
          <p:nvPr/>
        </p:nvSpPr>
        <p:spPr>
          <a:xfrm>
            <a:off x="6608826" y="4903502"/>
            <a:ext cx="134112" cy="119602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339505" y="5173194"/>
            <a:ext cx="11209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238276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First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Experiment #1: Tossing the same coin 3 times.</a:t>
                </a:r>
              </a:p>
              <a:p>
                <a:pPr lvl="1"/>
                <a:r>
                  <a:rPr lang="en-US" dirty="0"/>
                  <a:t>What is the probability that </a:t>
                </a:r>
                <a:r>
                  <a:rPr lang="en-US" dirty="0">
                    <a:solidFill>
                      <a:srgbClr val="FF00FF"/>
                    </a:solidFill>
                  </a:rPr>
                  <a:t>I don’t get any heads?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Why?</a:t>
                </a:r>
              </a:p>
              <a:p>
                <a:pPr lvl="2"/>
                <a:r>
                  <a:rPr lang="en-US" dirty="0"/>
                  <a:t>Set of different </a:t>
                </a:r>
                <a:r>
                  <a:rPr lang="en-US" i="1" dirty="0">
                    <a:solidFill>
                      <a:schemeClr val="accent2"/>
                    </a:solidFill>
                  </a:rPr>
                  <a:t>events?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latin typeface="Cambria Math" charset="0"/>
                      </a:rPr>
                      <m:t>𝐻𝐻𝐻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𝐻𝐻𝑇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𝐻𝑇𝐻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𝐻𝑇𝑇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𝑇𝐻𝐻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𝑇𝐻𝑇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𝑇𝑇𝐻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𝑻𝑻𝑻</m:t>
                    </m:r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(8 of them)</a:t>
                </a:r>
              </a:p>
              <a:p>
                <a:pPr lvl="2"/>
                <a:r>
                  <a:rPr lang="en-US" dirty="0"/>
                  <a:t>Set of events with </a:t>
                </a:r>
                <a:r>
                  <a:rPr lang="en-US" b="1" dirty="0">
                    <a:solidFill>
                      <a:srgbClr val="7030A0"/>
                    </a:solidFill>
                  </a:rPr>
                  <a:t>no heads: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{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𝑻𝑻𝑻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(1 of them)</a:t>
                </a:r>
              </a:p>
              <a:p>
                <a:pPr lvl="2"/>
                <a:r>
                  <a:rPr lang="en-US" dirty="0"/>
                  <a:t>Hence the answer: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charset="0"/>
                          </a:rPr>
                          <m:t>8</m:t>
                        </m:r>
                      </m:den>
                    </m:f>
                  </m:oMath>
                </a14:m>
                <a:endParaRPr lang="en-US" sz="260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9387417" y="1751680"/>
                <a:ext cx="1140177" cy="62088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417" y="1751680"/>
                <a:ext cx="1140177" cy="6208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634839" y="1751680"/>
                <a:ext cx="1107723" cy="62088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4839" y="1751680"/>
                <a:ext cx="1107723" cy="62088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385300" y="2563481"/>
                <a:ext cx="1135944" cy="62089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300" y="2563481"/>
                <a:ext cx="1135944" cy="62089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0737850" y="2563479"/>
            <a:ext cx="1135944" cy="620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Something else</a:t>
            </a:r>
          </a:p>
        </p:txBody>
      </p:sp>
      <p:sp>
        <p:nvSpPr>
          <p:cNvPr id="8" name="Oval 7"/>
          <p:cNvSpPr/>
          <p:nvPr/>
        </p:nvSpPr>
        <p:spPr>
          <a:xfrm>
            <a:off x="10527594" y="1584960"/>
            <a:ext cx="1346200" cy="97851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01049" y="4497859"/>
            <a:ext cx="62895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u="sng" dirty="0">
                <a:solidFill>
                  <a:schemeClr val="accent4">
                    <a:lumMod val="75000"/>
                  </a:schemeClr>
                </a:solidFill>
              </a:rPr>
              <a:t>Implicit assumption: </a:t>
            </a:r>
            <a:r>
              <a:rPr lang="en-US" sz="2600" dirty="0"/>
              <a:t>all individual outcomes (HHH, HHT, HTH, </a:t>
            </a:r>
            <a:r>
              <a:rPr lang="mr-IN" sz="2600" dirty="0"/>
              <a:t>…</a:t>
            </a:r>
            <a:r>
              <a:rPr lang="en-US" sz="2600" dirty="0"/>
              <a:t>.) </a:t>
            </a:r>
            <a:r>
              <a:rPr lang="en-US" sz="2600" b="1" i="1" dirty="0"/>
              <a:t>are considered </a:t>
            </a:r>
            <a:r>
              <a:rPr lang="en-US" sz="2600" b="1" i="1" dirty="0">
                <a:solidFill>
                  <a:srgbClr val="FF00FF"/>
                </a:solidFill>
              </a:rPr>
              <a:t>equally likely</a:t>
            </a:r>
            <a:r>
              <a:rPr lang="en-US" sz="2600" b="1" i="1" dirty="0"/>
              <a:t> </a:t>
            </a:r>
            <a:r>
              <a:rPr lang="en-US" sz="2600" b="1" i="1" dirty="0">
                <a:solidFill>
                  <a:schemeClr val="accent5"/>
                </a:solidFill>
              </a:rPr>
              <a:t>(probability 1/8)</a:t>
            </a:r>
            <a:endParaRPr lang="en-US" sz="2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1567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2572512" y="3389376"/>
            <a:ext cx="4511040" cy="1962912"/>
          </a:xfrm>
          <a:prstGeom prst="ellipse">
            <a:avLst/>
          </a:prstGeom>
          <a:solidFill>
            <a:schemeClr val="accent1">
              <a:lumMod val="75000"/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Set-theoretic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1042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Let A = dice comes up 1, 2, or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3</a:t>
                </a:r>
              </a:p>
              <a:p>
                <a:r>
                  <a:rPr lang="en-US" dirty="0"/>
                  <a:t>Let B = dice comes up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3</a:t>
                </a:r>
                <a:r>
                  <a:rPr lang="en-US" dirty="0"/>
                  <a:t>, 4, or 5</a:t>
                </a:r>
              </a:p>
              <a:p>
                <a:r>
                  <a:rPr lang="en-US" dirty="0"/>
                  <a:t>Let C = dice comes up 1, 2, </a:t>
                </a:r>
                <a:r>
                  <a:rPr lang="en-US" dirty="0">
                    <a:solidFill>
                      <a:schemeClr val="accent1"/>
                    </a:solidFill>
                  </a:rPr>
                  <a:t>3</a:t>
                </a:r>
                <a:r>
                  <a:rPr lang="en-US" dirty="0"/>
                  <a:t>, 4, 5 OR </a:t>
                </a:r>
                <a:r>
                  <a:rPr lang="en-US" dirty="0">
                    <a:solidFill>
                      <a:srgbClr val="7030A0"/>
                    </a:solidFill>
                  </a:rPr>
                  <a:t>6</a:t>
                </a: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r>
                  <a:rPr lang="en-US" dirty="0"/>
                  <a:t>Then, probability that the dice comes up 3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1042"/>
                <a:ext cx="10515600" cy="4351338"/>
              </a:xfrm>
              <a:blipFill rotWithShape="0"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572512" y="3389376"/>
            <a:ext cx="4840224" cy="1962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084576" y="3499104"/>
            <a:ext cx="1914144" cy="15605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4634484" y="3499104"/>
            <a:ext cx="1833372" cy="1560576"/>
          </a:xfrm>
          <a:prstGeom prst="ellipse">
            <a:avLst/>
          </a:prstGeom>
          <a:solidFill>
            <a:schemeClr val="accent6">
              <a:lumMod val="75000"/>
              <a:alpha val="54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/>
              <a:t>B</a:t>
            </a:r>
            <a:endParaRPr lang="en-US" sz="4800" dirty="0"/>
          </a:p>
        </p:txBody>
      </p:sp>
      <p:sp>
        <p:nvSpPr>
          <p:cNvPr id="7" name="Oval 6"/>
          <p:cNvSpPr/>
          <p:nvPr/>
        </p:nvSpPr>
        <p:spPr>
          <a:xfrm>
            <a:off x="4767072" y="4245134"/>
            <a:ext cx="134112" cy="11960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05834" y="4751102"/>
            <a:ext cx="134112" cy="11960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511296" y="4025678"/>
            <a:ext cx="134112" cy="11960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072378" y="4367054"/>
            <a:ext cx="134112" cy="11960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577840" y="3641630"/>
            <a:ext cx="134112" cy="11960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60826" y="3761232"/>
            <a:ext cx="35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54602" y="4498848"/>
            <a:ext cx="35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0298" y="3907536"/>
            <a:ext cx="35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53050" y="3529584"/>
            <a:ext cx="35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46826" y="4108704"/>
            <a:ext cx="35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74714" y="4163568"/>
            <a:ext cx="35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6</a:t>
            </a:r>
          </a:p>
        </p:txBody>
      </p:sp>
      <p:sp>
        <p:nvSpPr>
          <p:cNvPr id="19" name="Oval 18"/>
          <p:cNvSpPr/>
          <p:nvPr/>
        </p:nvSpPr>
        <p:spPr>
          <a:xfrm>
            <a:off x="6535674" y="4464590"/>
            <a:ext cx="134112" cy="119602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28216" y="4710347"/>
            <a:ext cx="11209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8028483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Independent events </a:t>
            </a:r>
            <a:r>
              <a:rPr lang="en-US" i="1" dirty="0">
                <a:solidFill>
                  <a:srgbClr val="7030A0"/>
                </a:solidFill>
              </a:rPr>
              <a:t>(informally)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events are independent if </a:t>
            </a:r>
            <a:r>
              <a:rPr lang="en-US" b="1" dirty="0">
                <a:solidFill>
                  <a:schemeClr val="accent2"/>
                </a:solidFill>
              </a:rPr>
              <a:t>one does not influence the other.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The event E1 = “first coin toss” and E2 = “second coin toss”</a:t>
            </a:r>
          </a:p>
          <a:p>
            <a:pPr lvl="1"/>
            <a:r>
              <a:rPr lang="en-US" dirty="0"/>
              <a:t>With the same die, the events E1 = “roll 1”, E2 = “roll 2”, E3 = “roll 3”</a:t>
            </a:r>
          </a:p>
          <a:p>
            <a:pPr lvl="1"/>
            <a:r>
              <a:rPr lang="en-US" dirty="0"/>
              <a:t>Jason flips a coin and then picks a card. </a:t>
            </a:r>
          </a:p>
          <a:p>
            <a:r>
              <a:rPr lang="en-US" dirty="0"/>
              <a:t>Counter-examples:</a:t>
            </a:r>
          </a:p>
          <a:p>
            <a:pPr lvl="1"/>
            <a:r>
              <a:rPr lang="en-US" dirty="0"/>
              <a:t>E1 = “Die is even”, E2=“Die is 6”</a:t>
            </a:r>
          </a:p>
          <a:p>
            <a:pPr lvl="1"/>
            <a:r>
              <a:rPr lang="en-US" dirty="0"/>
              <a:t>E1= “Grade in 250”  and “Passing 250”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2969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Law of joint probability </a:t>
            </a:r>
            <a:r>
              <a:rPr lang="en-US" i="1" dirty="0">
                <a:solidFill>
                  <a:srgbClr val="7030A0"/>
                </a:solidFill>
              </a:rPr>
              <a:t>(informally)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events are independent if </a:t>
                </a:r>
                <a:r>
                  <a:rPr lang="en-US" b="1" dirty="0">
                    <a:solidFill>
                      <a:schemeClr val="accent2"/>
                    </a:solidFill>
                  </a:rPr>
                  <a:t>one does not influence the other.</a:t>
                </a:r>
              </a:p>
              <a:p>
                <a:pPr lvl="1"/>
                <a:r>
                  <a:rPr lang="en-US" dirty="0"/>
                  <a:t>This definition is a but </a:t>
                </a:r>
                <a:r>
                  <a:rPr lang="en-US" dirty="0">
                    <a:solidFill>
                      <a:schemeClr val="accent5"/>
                    </a:solidFill>
                  </a:rPr>
                  <a:t>too informal</a:t>
                </a:r>
                <a:r>
                  <a:rPr lang="en-US" dirty="0"/>
                  <a:t>, so mathematicians tend to avoid </a:t>
                </a:r>
                <a:r>
                  <a:rPr lang="en-US"/>
                  <a:t>it.</a:t>
                </a:r>
                <a:endParaRPr lang="en-US" dirty="0"/>
              </a:p>
              <a:p>
                <a:r>
                  <a:rPr lang="en-US" dirty="0"/>
                  <a:t>Formally, we define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FF0000"/>
                    </a:solidFill>
                  </a:rPr>
                  <a:t>independent </a:t>
                </a:r>
                <a:r>
                  <a:rPr lang="en-US" dirty="0"/>
                  <a:t>if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charset="0"/>
                            </a:rPr>
                            <m:t>∩</m:t>
                          </m:r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FF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FF00FF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0680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8072" y="2141357"/>
                <a:ext cx="11259128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rains in College Park, MD today”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rains in Athens, Greece today”</a:t>
                </a:r>
                <a:endParaRPr lang="el-GR" dirty="0"/>
              </a:p>
              <a:p>
                <a:pPr lvl="1"/>
                <a:endParaRPr lang="en-US" dirty="0"/>
              </a:p>
              <a:p>
                <a:pPr lvl="1"/>
                <a:endParaRPr lang="el-GR" dirty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72" y="2141357"/>
                <a:ext cx="11259128" cy="4801314"/>
              </a:xfrm>
              <a:prstGeom prst="rect">
                <a:avLst/>
              </a:prstGeom>
              <a:blipFill>
                <a:blip r:embed="rId2"/>
                <a:stretch>
                  <a:fillRect l="-379" t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Disjoint</a:t>
            </a:r>
            <a:r>
              <a:rPr lang="en-US" dirty="0"/>
              <a:t> or </a:t>
            </a:r>
            <a:r>
              <a:rPr lang="en-US" dirty="0">
                <a:solidFill>
                  <a:srgbClr val="00B050"/>
                </a:solidFill>
              </a:rPr>
              <a:t>independent</a:t>
            </a:r>
            <a:r>
              <a:rPr lang="en-US" dirty="0"/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5430238" y="2320381"/>
            <a:ext cx="1069906" cy="31198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Disjoint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7660" y="2320381"/>
            <a:ext cx="1125041" cy="31198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Independent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7992816" y="2320382"/>
            <a:ext cx="1065934" cy="311986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Both</a:t>
            </a:r>
          </a:p>
        </p:txBody>
      </p:sp>
      <p:sp>
        <p:nvSpPr>
          <p:cNvPr id="7" name="Rectangle 6"/>
          <p:cNvSpPr/>
          <p:nvPr/>
        </p:nvSpPr>
        <p:spPr>
          <a:xfrm>
            <a:off x="9345366" y="2320380"/>
            <a:ext cx="1065934" cy="311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Neither</a:t>
            </a:r>
          </a:p>
        </p:txBody>
      </p:sp>
    </p:spTree>
    <p:extLst>
      <p:ext uri="{BB962C8B-B14F-4D97-AF65-F5344CB8AC3E}">
        <p14:creationId xmlns:p14="http://schemas.microsoft.com/office/powerpoint/2010/main" val="17059918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8072" y="2141357"/>
                <a:ext cx="11259128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rains in College Park, MD today”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rains in Athens, Greece today”</a:t>
                </a:r>
                <a:endParaRPr lang="el-GR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72" y="2141357"/>
                <a:ext cx="11259128" cy="3693319"/>
              </a:xfrm>
              <a:prstGeom prst="rect">
                <a:avLst/>
              </a:prstGeom>
              <a:blipFill>
                <a:blip r:embed="rId2"/>
                <a:stretch>
                  <a:fillRect l="-379" t="-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Disjoint</a:t>
            </a:r>
            <a:r>
              <a:rPr lang="en-US" dirty="0"/>
              <a:t> or </a:t>
            </a:r>
            <a:r>
              <a:rPr lang="en-US" dirty="0">
                <a:solidFill>
                  <a:srgbClr val="00B050"/>
                </a:solidFill>
              </a:rPr>
              <a:t>independent</a:t>
            </a:r>
            <a:r>
              <a:rPr lang="en-US" dirty="0"/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5430238" y="2320381"/>
            <a:ext cx="1069906" cy="31198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Disjoint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7660" y="2320381"/>
            <a:ext cx="1125041" cy="31198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Independent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7992816" y="2320382"/>
            <a:ext cx="1065934" cy="311986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Both</a:t>
            </a:r>
          </a:p>
        </p:txBody>
      </p:sp>
      <p:sp>
        <p:nvSpPr>
          <p:cNvPr id="7" name="Rectangle 6"/>
          <p:cNvSpPr/>
          <p:nvPr/>
        </p:nvSpPr>
        <p:spPr>
          <a:xfrm>
            <a:off x="9345366" y="2320380"/>
            <a:ext cx="1065934" cy="311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Neither</a:t>
            </a:r>
          </a:p>
        </p:txBody>
      </p:sp>
      <p:sp>
        <p:nvSpPr>
          <p:cNvPr id="3" name="Oval 2"/>
          <p:cNvSpPr/>
          <p:nvPr/>
        </p:nvSpPr>
        <p:spPr>
          <a:xfrm>
            <a:off x="6537188" y="1973766"/>
            <a:ext cx="1418584" cy="9478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151055" y="2002446"/>
            <a:ext cx="1418584" cy="94785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605611" y="1952340"/>
            <a:ext cx="1500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Weather is weird!</a:t>
            </a:r>
          </a:p>
        </p:txBody>
      </p:sp>
    </p:spTree>
    <p:extLst>
      <p:ext uri="{BB962C8B-B14F-4D97-AF65-F5344CB8AC3E}">
        <p14:creationId xmlns:p14="http://schemas.microsoft.com/office/powerpoint/2010/main" val="15501123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8072" y="2141357"/>
                <a:ext cx="11259128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rains in College Park, MD today”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rains in Athens, Greece today”</a:t>
                </a:r>
                <a:endParaRPr lang="el-GR" dirty="0"/>
              </a:p>
              <a:p>
                <a:pPr lvl="1"/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rains in College Park, MD today”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is sunny in College Park, MD today”</a:t>
                </a:r>
                <a:endParaRPr lang="el-GR" dirty="0"/>
              </a:p>
              <a:p>
                <a:pPr lvl="1"/>
                <a:endParaRPr lang="el-GR" dirty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72" y="2141357"/>
                <a:ext cx="11259128" cy="4801314"/>
              </a:xfrm>
              <a:prstGeom prst="rect">
                <a:avLst/>
              </a:prstGeom>
              <a:blipFill>
                <a:blip r:embed="rId2"/>
                <a:stretch>
                  <a:fillRect l="-379" t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Disjoint</a:t>
            </a:r>
            <a:r>
              <a:rPr lang="en-US" dirty="0"/>
              <a:t> or </a:t>
            </a:r>
            <a:r>
              <a:rPr lang="en-US" dirty="0">
                <a:solidFill>
                  <a:srgbClr val="00B050"/>
                </a:solidFill>
              </a:rPr>
              <a:t>independent</a:t>
            </a:r>
            <a:r>
              <a:rPr lang="en-US" dirty="0"/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5430238" y="2320381"/>
            <a:ext cx="1069906" cy="31198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Disjoint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7660" y="2320381"/>
            <a:ext cx="1125041" cy="31198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Independent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7992816" y="2320382"/>
            <a:ext cx="1065934" cy="311986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Both</a:t>
            </a:r>
          </a:p>
        </p:txBody>
      </p:sp>
      <p:sp>
        <p:nvSpPr>
          <p:cNvPr id="7" name="Rectangle 6"/>
          <p:cNvSpPr/>
          <p:nvPr/>
        </p:nvSpPr>
        <p:spPr>
          <a:xfrm>
            <a:off x="9345366" y="2320380"/>
            <a:ext cx="1065934" cy="311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Neither</a:t>
            </a:r>
          </a:p>
        </p:txBody>
      </p:sp>
      <p:sp>
        <p:nvSpPr>
          <p:cNvPr id="9" name="Rectangle 8"/>
          <p:cNvSpPr/>
          <p:nvPr/>
        </p:nvSpPr>
        <p:spPr>
          <a:xfrm>
            <a:off x="5314784" y="3184367"/>
            <a:ext cx="1069906" cy="31198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Disjoint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62206" y="3184367"/>
            <a:ext cx="1125041" cy="31198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Independent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77362" y="3184368"/>
            <a:ext cx="1065934" cy="311986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Both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229912" y="3184366"/>
            <a:ext cx="1065934" cy="311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Neither</a:t>
            </a:r>
          </a:p>
        </p:txBody>
      </p:sp>
      <p:sp>
        <p:nvSpPr>
          <p:cNvPr id="3" name="Oval 2"/>
          <p:cNvSpPr/>
          <p:nvPr/>
        </p:nvSpPr>
        <p:spPr>
          <a:xfrm>
            <a:off x="6537188" y="1973766"/>
            <a:ext cx="1418584" cy="9478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151055" y="2002446"/>
            <a:ext cx="1418584" cy="94785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605611" y="1952340"/>
            <a:ext cx="1500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Weather is weird!</a:t>
            </a:r>
          </a:p>
        </p:txBody>
      </p:sp>
    </p:spTree>
    <p:extLst>
      <p:ext uri="{BB962C8B-B14F-4D97-AF65-F5344CB8AC3E}">
        <p14:creationId xmlns:p14="http://schemas.microsoft.com/office/powerpoint/2010/main" val="1614060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8072" y="2141357"/>
                <a:ext cx="11259128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rains in College Park, MD today”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rains in Athens, Greece today”</a:t>
                </a:r>
                <a:endParaRPr lang="el-GR" dirty="0"/>
              </a:p>
              <a:p>
                <a:pPr lvl="1"/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rains in College Park, MD today”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is sunny in College Park, MD today”</a:t>
                </a:r>
                <a:endParaRPr lang="el-GR" dirty="0"/>
              </a:p>
              <a:p>
                <a:pPr lvl="1"/>
                <a:endParaRPr lang="el-GR" dirty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72" y="2141357"/>
                <a:ext cx="11259128" cy="4801314"/>
              </a:xfrm>
              <a:prstGeom prst="rect">
                <a:avLst/>
              </a:prstGeom>
              <a:blipFill rotWithShape="0">
                <a:blip r:embed="rId2"/>
                <a:stretch>
                  <a:fillRect l="-379" t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Disjoint</a:t>
            </a:r>
            <a:r>
              <a:rPr lang="en-US" dirty="0"/>
              <a:t> or </a:t>
            </a:r>
            <a:r>
              <a:rPr lang="en-US" dirty="0">
                <a:solidFill>
                  <a:srgbClr val="00B050"/>
                </a:solidFill>
              </a:rPr>
              <a:t>independent</a:t>
            </a:r>
            <a:r>
              <a:rPr lang="en-US" dirty="0"/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5430238" y="2320381"/>
            <a:ext cx="1069906" cy="31198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Disjoint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7660" y="2320381"/>
            <a:ext cx="1125041" cy="31198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Independent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7992816" y="2320382"/>
            <a:ext cx="1065934" cy="311986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Both</a:t>
            </a:r>
          </a:p>
        </p:txBody>
      </p:sp>
      <p:sp>
        <p:nvSpPr>
          <p:cNvPr id="7" name="Rectangle 6"/>
          <p:cNvSpPr/>
          <p:nvPr/>
        </p:nvSpPr>
        <p:spPr>
          <a:xfrm>
            <a:off x="9345366" y="2320380"/>
            <a:ext cx="1065934" cy="311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Neither</a:t>
            </a:r>
          </a:p>
        </p:txBody>
      </p:sp>
      <p:sp>
        <p:nvSpPr>
          <p:cNvPr id="9" name="Rectangle 8"/>
          <p:cNvSpPr/>
          <p:nvPr/>
        </p:nvSpPr>
        <p:spPr>
          <a:xfrm>
            <a:off x="5314784" y="3184367"/>
            <a:ext cx="1069906" cy="31198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Disjoint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62206" y="3184367"/>
            <a:ext cx="1125041" cy="31198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Independent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77362" y="3184368"/>
            <a:ext cx="1065934" cy="311986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Both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229912" y="3184366"/>
            <a:ext cx="1065934" cy="311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Neither</a:t>
            </a:r>
          </a:p>
        </p:txBody>
      </p:sp>
      <p:sp>
        <p:nvSpPr>
          <p:cNvPr id="26" name="Oval 25"/>
          <p:cNvSpPr/>
          <p:nvPr/>
        </p:nvSpPr>
        <p:spPr>
          <a:xfrm>
            <a:off x="6537188" y="1973766"/>
            <a:ext cx="1418584" cy="9478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093149" y="2854815"/>
            <a:ext cx="1418584" cy="9478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151055" y="2002446"/>
            <a:ext cx="1418584" cy="94785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605611" y="1952340"/>
            <a:ext cx="1500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Weather is weird!</a:t>
            </a:r>
          </a:p>
        </p:txBody>
      </p:sp>
    </p:spTree>
    <p:extLst>
      <p:ext uri="{BB962C8B-B14F-4D97-AF65-F5344CB8AC3E}">
        <p14:creationId xmlns:p14="http://schemas.microsoft.com/office/powerpoint/2010/main" val="5040501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83964" y="2197657"/>
                <a:ext cx="11259128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rains in College Park, MD today”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rains in Athens, Greece today”</a:t>
                </a:r>
                <a:endParaRPr lang="el-GR" dirty="0"/>
              </a:p>
              <a:p>
                <a:pPr lvl="1"/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rains in College Park, MD today”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is sunny in College Park, MD today”</a:t>
                </a:r>
                <a:endParaRPr lang="el-GR" dirty="0"/>
              </a:p>
              <a:p>
                <a:pPr lvl="1"/>
                <a:endParaRPr lang="el-GR" dirty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Die </a:t>
                </a:r>
                <a:r>
                  <a:rPr lang="en-US" b="1" dirty="0">
                    <a:solidFill>
                      <a:schemeClr val="accent2"/>
                    </a:solidFill>
                  </a:rPr>
                  <a:t>#1</a:t>
                </a:r>
                <a:r>
                  <a:rPr lang="en-US" dirty="0"/>
                  <a:t> comes at most 4</a:t>
                </a:r>
              </a:p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 Die </a:t>
                </a:r>
                <a:r>
                  <a:rPr lang="en-US" b="1" dirty="0">
                    <a:solidFill>
                      <a:srgbClr val="7030A0"/>
                    </a:solidFill>
                  </a:rPr>
                  <a:t>#2</a:t>
                </a:r>
                <a:r>
                  <a:rPr lang="en-US" dirty="0"/>
                  <a:t> comes at least 5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64" y="2197657"/>
                <a:ext cx="11259128" cy="5909310"/>
              </a:xfrm>
              <a:prstGeom prst="rect">
                <a:avLst/>
              </a:prstGeom>
              <a:blipFill>
                <a:blip r:embed="rId2"/>
                <a:stretch>
                  <a:fillRect l="-433" t="-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Disjoint</a:t>
            </a:r>
            <a:r>
              <a:rPr lang="en-US" dirty="0"/>
              <a:t> or </a:t>
            </a:r>
            <a:r>
              <a:rPr lang="en-US" dirty="0">
                <a:solidFill>
                  <a:srgbClr val="00B050"/>
                </a:solidFill>
              </a:rPr>
              <a:t>independent</a:t>
            </a:r>
            <a:r>
              <a:rPr lang="en-US" dirty="0"/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5430238" y="2320381"/>
            <a:ext cx="1069906" cy="31198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Disjoint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7660" y="2320381"/>
            <a:ext cx="1125041" cy="31198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Independent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7992816" y="2320382"/>
            <a:ext cx="1065934" cy="311986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Both</a:t>
            </a:r>
          </a:p>
        </p:txBody>
      </p:sp>
      <p:sp>
        <p:nvSpPr>
          <p:cNvPr id="7" name="Rectangle 6"/>
          <p:cNvSpPr/>
          <p:nvPr/>
        </p:nvSpPr>
        <p:spPr>
          <a:xfrm>
            <a:off x="9345366" y="2320380"/>
            <a:ext cx="1065934" cy="311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Neither</a:t>
            </a:r>
          </a:p>
        </p:txBody>
      </p:sp>
      <p:sp>
        <p:nvSpPr>
          <p:cNvPr id="9" name="Rectangle 8"/>
          <p:cNvSpPr/>
          <p:nvPr/>
        </p:nvSpPr>
        <p:spPr>
          <a:xfrm>
            <a:off x="5314784" y="3184367"/>
            <a:ext cx="1069906" cy="31198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Disjoint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62206" y="3184367"/>
            <a:ext cx="1125041" cy="31198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Independent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77362" y="3184368"/>
            <a:ext cx="1065934" cy="311986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Both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229912" y="3184366"/>
            <a:ext cx="1065934" cy="311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Neither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143622" y="4253338"/>
            <a:ext cx="1069906" cy="31198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Disjoint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91044" y="4253338"/>
            <a:ext cx="1125041" cy="31198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Independent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06200" y="4253339"/>
            <a:ext cx="1065934" cy="311986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Both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58750" y="4253337"/>
            <a:ext cx="1065934" cy="311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Neither</a:t>
            </a:r>
          </a:p>
        </p:txBody>
      </p:sp>
      <p:sp>
        <p:nvSpPr>
          <p:cNvPr id="26" name="Oval 25"/>
          <p:cNvSpPr/>
          <p:nvPr/>
        </p:nvSpPr>
        <p:spPr>
          <a:xfrm>
            <a:off x="6537188" y="1973766"/>
            <a:ext cx="1418584" cy="9478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093149" y="2854815"/>
            <a:ext cx="1418584" cy="9478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151055" y="2002446"/>
            <a:ext cx="1418584" cy="94785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0605611" y="1952340"/>
            <a:ext cx="1500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Weather is weird!</a:t>
            </a:r>
          </a:p>
        </p:txBody>
      </p:sp>
    </p:spTree>
    <p:extLst>
      <p:ext uri="{BB962C8B-B14F-4D97-AF65-F5344CB8AC3E}">
        <p14:creationId xmlns:p14="http://schemas.microsoft.com/office/powerpoint/2010/main" val="18945605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8072" y="2141357"/>
                <a:ext cx="11259128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rains in College Park, MD today”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rains in Athens, Greece today”</a:t>
                </a:r>
                <a:endParaRPr lang="el-GR" dirty="0"/>
              </a:p>
              <a:p>
                <a:pPr lvl="1"/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rains in College Park, MD today”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is sunny in College Park, MD today”</a:t>
                </a:r>
                <a:endParaRPr lang="el-GR" dirty="0"/>
              </a:p>
              <a:p>
                <a:pPr lvl="1"/>
                <a:endParaRPr lang="el-GR" dirty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Die </a:t>
                </a:r>
                <a:r>
                  <a:rPr lang="en-US" b="1" dirty="0">
                    <a:solidFill>
                      <a:srgbClr val="FF9933"/>
                    </a:solidFill>
                  </a:rPr>
                  <a:t>#1 </a:t>
                </a:r>
                <a:r>
                  <a:rPr lang="en-US" dirty="0"/>
                  <a:t>comes at most 4</a:t>
                </a:r>
              </a:p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 Die </a:t>
                </a:r>
                <a:r>
                  <a:rPr lang="en-US" b="1" dirty="0">
                    <a:solidFill>
                      <a:srgbClr val="7030A0"/>
                    </a:solidFill>
                  </a:rPr>
                  <a:t>#2</a:t>
                </a:r>
                <a:r>
                  <a:rPr lang="en-US" dirty="0"/>
                  <a:t> comes at least 5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72" y="2141357"/>
                <a:ext cx="11259128" cy="5909310"/>
              </a:xfrm>
              <a:prstGeom prst="rect">
                <a:avLst/>
              </a:prstGeom>
              <a:blipFill>
                <a:blip r:embed="rId2"/>
                <a:stretch>
                  <a:fillRect l="-379" t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Disjoint</a:t>
            </a:r>
            <a:r>
              <a:rPr lang="en-US" dirty="0"/>
              <a:t> or </a:t>
            </a:r>
            <a:r>
              <a:rPr lang="en-US" dirty="0">
                <a:solidFill>
                  <a:srgbClr val="00B050"/>
                </a:solidFill>
              </a:rPr>
              <a:t>independent</a:t>
            </a:r>
            <a:r>
              <a:rPr lang="en-US" dirty="0"/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5430238" y="2320381"/>
            <a:ext cx="1069906" cy="31198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Disjoint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7660" y="2320381"/>
            <a:ext cx="1125041" cy="31198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Independent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7992816" y="2320382"/>
            <a:ext cx="1065934" cy="311986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Both</a:t>
            </a:r>
          </a:p>
        </p:txBody>
      </p:sp>
      <p:sp>
        <p:nvSpPr>
          <p:cNvPr id="7" name="Rectangle 6"/>
          <p:cNvSpPr/>
          <p:nvPr/>
        </p:nvSpPr>
        <p:spPr>
          <a:xfrm>
            <a:off x="9345366" y="2320380"/>
            <a:ext cx="1065934" cy="311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Neither</a:t>
            </a:r>
          </a:p>
        </p:txBody>
      </p:sp>
      <p:sp>
        <p:nvSpPr>
          <p:cNvPr id="9" name="Rectangle 8"/>
          <p:cNvSpPr/>
          <p:nvPr/>
        </p:nvSpPr>
        <p:spPr>
          <a:xfrm>
            <a:off x="5314784" y="3184367"/>
            <a:ext cx="1069906" cy="31198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Disjoint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62206" y="3184367"/>
            <a:ext cx="1125041" cy="31198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Independent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77362" y="3184368"/>
            <a:ext cx="1065934" cy="311986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Both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229912" y="3184366"/>
            <a:ext cx="1065934" cy="311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Neither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143622" y="4253338"/>
            <a:ext cx="1069906" cy="31198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Disjoint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91044" y="4253338"/>
            <a:ext cx="1125041" cy="31198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Independent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06200" y="4253339"/>
            <a:ext cx="1065934" cy="311986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Both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58750" y="4253337"/>
            <a:ext cx="1065934" cy="311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Neither</a:t>
            </a:r>
          </a:p>
        </p:txBody>
      </p:sp>
      <p:sp>
        <p:nvSpPr>
          <p:cNvPr id="26" name="Oval 25"/>
          <p:cNvSpPr/>
          <p:nvPr/>
        </p:nvSpPr>
        <p:spPr>
          <a:xfrm>
            <a:off x="6537188" y="1973766"/>
            <a:ext cx="1418584" cy="9478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093149" y="2854815"/>
            <a:ext cx="1418584" cy="9478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87616" y="3970260"/>
            <a:ext cx="1418584" cy="9478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151055" y="2002446"/>
            <a:ext cx="1418584" cy="94785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0605611" y="1952340"/>
            <a:ext cx="1500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Weather is weird!</a:t>
            </a:r>
          </a:p>
        </p:txBody>
      </p:sp>
    </p:spTree>
    <p:extLst>
      <p:ext uri="{BB962C8B-B14F-4D97-AF65-F5344CB8AC3E}">
        <p14:creationId xmlns:p14="http://schemas.microsoft.com/office/powerpoint/2010/main" val="11390625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8072" y="2141357"/>
                <a:ext cx="11259128" cy="6463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rains in College Park, MD today”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rains in Athens, Greece today”</a:t>
                </a:r>
                <a:endParaRPr lang="el-GR" dirty="0"/>
              </a:p>
              <a:p>
                <a:pPr lvl="1"/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rains in College Park, MD today”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is sunny in College Park, MD today”</a:t>
                </a:r>
                <a:endParaRPr lang="el-GR" dirty="0"/>
              </a:p>
              <a:p>
                <a:pPr lvl="1"/>
                <a:endParaRPr lang="el-GR" dirty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Die </a:t>
                </a:r>
                <a:r>
                  <a:rPr lang="en-US" b="1" dirty="0">
                    <a:solidFill>
                      <a:srgbClr val="FF9933"/>
                    </a:solidFill>
                  </a:rPr>
                  <a:t>#1</a:t>
                </a:r>
                <a:r>
                  <a:rPr lang="en-US" dirty="0"/>
                  <a:t> comes at most 4</a:t>
                </a:r>
              </a:p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 Die </a:t>
                </a:r>
                <a:r>
                  <a:rPr lang="en-US" b="1" dirty="0">
                    <a:solidFill>
                      <a:srgbClr val="7030A0"/>
                    </a:solidFill>
                  </a:rPr>
                  <a:t>#2 </a:t>
                </a:r>
                <a:r>
                  <a:rPr lang="en-US" dirty="0"/>
                  <a:t>comes at least 5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Student gets a C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Student passes the class</a:t>
                </a:r>
              </a:p>
              <a:p>
                <a:pPr lvl="1"/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72" y="2141357"/>
                <a:ext cx="11259128" cy="6463308"/>
              </a:xfrm>
              <a:prstGeom prst="rect">
                <a:avLst/>
              </a:prstGeom>
              <a:blipFill>
                <a:blip r:embed="rId2"/>
                <a:stretch>
                  <a:fillRect l="-379" t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Disjoint</a:t>
            </a:r>
            <a:r>
              <a:rPr lang="en-US" dirty="0"/>
              <a:t> or </a:t>
            </a:r>
            <a:r>
              <a:rPr lang="en-US" dirty="0">
                <a:solidFill>
                  <a:srgbClr val="00B050"/>
                </a:solidFill>
              </a:rPr>
              <a:t>independent</a:t>
            </a:r>
            <a:r>
              <a:rPr lang="en-US" dirty="0"/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5430238" y="2320381"/>
            <a:ext cx="1069906" cy="31198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Disjoint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7660" y="2320381"/>
            <a:ext cx="1125041" cy="31198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Independent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7992816" y="2320382"/>
            <a:ext cx="1065934" cy="311986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Both</a:t>
            </a:r>
          </a:p>
        </p:txBody>
      </p:sp>
      <p:sp>
        <p:nvSpPr>
          <p:cNvPr id="7" name="Rectangle 6"/>
          <p:cNvSpPr/>
          <p:nvPr/>
        </p:nvSpPr>
        <p:spPr>
          <a:xfrm>
            <a:off x="9345366" y="2320380"/>
            <a:ext cx="1065934" cy="311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Neither</a:t>
            </a:r>
          </a:p>
        </p:txBody>
      </p:sp>
      <p:sp>
        <p:nvSpPr>
          <p:cNvPr id="9" name="Rectangle 8"/>
          <p:cNvSpPr/>
          <p:nvPr/>
        </p:nvSpPr>
        <p:spPr>
          <a:xfrm>
            <a:off x="5314784" y="3184367"/>
            <a:ext cx="1069906" cy="31198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Disjoint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62206" y="3184367"/>
            <a:ext cx="1125041" cy="31198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Independent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77362" y="3184368"/>
            <a:ext cx="1065934" cy="311986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Both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229912" y="3184366"/>
            <a:ext cx="1065934" cy="311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Neither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143622" y="4253338"/>
            <a:ext cx="1069906" cy="31198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Disjoint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91044" y="4253338"/>
            <a:ext cx="1125041" cy="31198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Independent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06200" y="4253339"/>
            <a:ext cx="1065934" cy="311986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Both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58750" y="4253337"/>
            <a:ext cx="1065934" cy="311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Neither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143622" y="5273319"/>
            <a:ext cx="1069906" cy="31198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Disjoint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391044" y="5273319"/>
            <a:ext cx="1125041" cy="31198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Independent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706200" y="5273320"/>
            <a:ext cx="1065934" cy="311986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Both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058750" y="5273318"/>
            <a:ext cx="1065934" cy="311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Neither</a:t>
            </a:r>
          </a:p>
        </p:txBody>
      </p:sp>
      <p:sp>
        <p:nvSpPr>
          <p:cNvPr id="26" name="Oval 25"/>
          <p:cNvSpPr/>
          <p:nvPr/>
        </p:nvSpPr>
        <p:spPr>
          <a:xfrm>
            <a:off x="6537188" y="1973766"/>
            <a:ext cx="1418584" cy="9478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093149" y="2854815"/>
            <a:ext cx="1418584" cy="9478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88472" y="3935403"/>
            <a:ext cx="1418584" cy="9478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151055" y="2002446"/>
            <a:ext cx="1418584" cy="94785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605611" y="1952340"/>
            <a:ext cx="1500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Weather is weird!</a:t>
            </a:r>
          </a:p>
        </p:txBody>
      </p:sp>
    </p:spTree>
    <p:extLst>
      <p:ext uri="{BB962C8B-B14F-4D97-AF65-F5344CB8AC3E}">
        <p14:creationId xmlns:p14="http://schemas.microsoft.com/office/powerpoint/2010/main" val="1555098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 #2: I roll two dice.</a:t>
            </a:r>
          </a:p>
          <a:p>
            <a:pPr lvl="1"/>
            <a:r>
              <a:rPr lang="en-US" dirty="0"/>
              <a:t>Probability that I hit </a:t>
            </a:r>
            <a:r>
              <a:rPr lang="en-US" dirty="0">
                <a:solidFill>
                  <a:srgbClr val="FF00FF"/>
                </a:solidFill>
              </a:rPr>
              <a:t>seven </a:t>
            </a:r>
            <a:r>
              <a:rPr lang="en-US" dirty="0"/>
              <a:t>= ?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027081" y="2183045"/>
                <a:ext cx="1140177" cy="62088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081" y="2183045"/>
                <a:ext cx="1140177" cy="62088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274503" y="2183045"/>
                <a:ext cx="1107723" cy="62088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503" y="2183045"/>
                <a:ext cx="1107723" cy="6208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589659" y="2183046"/>
                <a:ext cx="1135944" cy="62089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659" y="2183046"/>
                <a:ext cx="1135944" cy="62089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9942209" y="2183044"/>
            <a:ext cx="1135944" cy="620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Something else</a:t>
            </a:r>
          </a:p>
        </p:txBody>
      </p:sp>
    </p:spTree>
    <p:extLst>
      <p:ext uri="{BB962C8B-B14F-4D97-AF65-F5344CB8AC3E}">
        <p14:creationId xmlns:p14="http://schemas.microsoft.com/office/powerpoint/2010/main" val="16610622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8072" y="2141357"/>
                <a:ext cx="11259128" cy="6463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rains in College Park, MD today”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rains in Athens, Greece today”</a:t>
                </a:r>
                <a:endParaRPr lang="el-GR" dirty="0"/>
              </a:p>
              <a:p>
                <a:pPr lvl="1"/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rains in College Park, MD today”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“It is sunny in College Park, MD today”</a:t>
                </a:r>
                <a:endParaRPr lang="el-GR" dirty="0"/>
              </a:p>
              <a:p>
                <a:pPr lvl="1"/>
                <a:endParaRPr lang="el-GR" dirty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Die #1 comes at most 4</a:t>
                </a:r>
              </a:p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 Die </a:t>
                </a:r>
                <a:r>
                  <a:rPr lang="en-US" b="1" dirty="0">
                    <a:solidFill>
                      <a:srgbClr val="7030A0"/>
                    </a:solidFill>
                  </a:rPr>
                  <a:t>#2 </a:t>
                </a:r>
                <a:r>
                  <a:rPr lang="en-US" dirty="0"/>
                  <a:t>comes at least 5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Student gets a C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Student passes the class</a:t>
                </a:r>
              </a:p>
              <a:p>
                <a:pPr lvl="1"/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72" y="2141357"/>
                <a:ext cx="11259128" cy="6463308"/>
              </a:xfrm>
              <a:prstGeom prst="rect">
                <a:avLst/>
              </a:prstGeom>
              <a:blipFill>
                <a:blip r:embed="rId2"/>
                <a:stretch>
                  <a:fillRect l="-379" t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Disjoint</a:t>
            </a:r>
            <a:r>
              <a:rPr lang="en-US" dirty="0"/>
              <a:t> or </a:t>
            </a:r>
            <a:r>
              <a:rPr lang="en-US" dirty="0">
                <a:solidFill>
                  <a:srgbClr val="00B050"/>
                </a:solidFill>
              </a:rPr>
              <a:t>independent</a:t>
            </a:r>
            <a:r>
              <a:rPr lang="en-US" dirty="0"/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5430238" y="2320381"/>
            <a:ext cx="1069906" cy="31198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Disjoint</a:t>
            </a:r>
          </a:p>
        </p:txBody>
      </p:sp>
      <p:sp>
        <p:nvSpPr>
          <p:cNvPr id="5" name="Rectangle 4"/>
          <p:cNvSpPr/>
          <p:nvPr/>
        </p:nvSpPr>
        <p:spPr>
          <a:xfrm>
            <a:off x="6677660" y="2320381"/>
            <a:ext cx="1125041" cy="31198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Independent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7992816" y="2320382"/>
            <a:ext cx="1065934" cy="311986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Both</a:t>
            </a:r>
          </a:p>
        </p:txBody>
      </p:sp>
      <p:sp>
        <p:nvSpPr>
          <p:cNvPr id="7" name="Rectangle 6"/>
          <p:cNvSpPr/>
          <p:nvPr/>
        </p:nvSpPr>
        <p:spPr>
          <a:xfrm>
            <a:off x="9345366" y="2320380"/>
            <a:ext cx="1065934" cy="311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Neither</a:t>
            </a:r>
          </a:p>
        </p:txBody>
      </p:sp>
      <p:sp>
        <p:nvSpPr>
          <p:cNvPr id="9" name="Rectangle 8"/>
          <p:cNvSpPr/>
          <p:nvPr/>
        </p:nvSpPr>
        <p:spPr>
          <a:xfrm>
            <a:off x="5314784" y="3184367"/>
            <a:ext cx="1069906" cy="31198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Disjoint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62206" y="3184367"/>
            <a:ext cx="1125041" cy="31198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Independent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77362" y="3184368"/>
            <a:ext cx="1065934" cy="311986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Both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229912" y="3184366"/>
            <a:ext cx="1065934" cy="311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Neither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143622" y="4253338"/>
            <a:ext cx="1069906" cy="31198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Disjoint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91044" y="4253338"/>
            <a:ext cx="1125041" cy="31198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Independent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06200" y="4253339"/>
            <a:ext cx="1065934" cy="311986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Both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58750" y="4253337"/>
            <a:ext cx="1065934" cy="311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Neither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143622" y="5273319"/>
            <a:ext cx="1069906" cy="31198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Disjoint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391044" y="5273319"/>
            <a:ext cx="1125041" cy="31198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Independent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706200" y="5273320"/>
            <a:ext cx="1065934" cy="311986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Both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058750" y="5273318"/>
            <a:ext cx="1065934" cy="311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Neither</a:t>
            </a:r>
          </a:p>
        </p:txBody>
      </p:sp>
      <p:sp>
        <p:nvSpPr>
          <p:cNvPr id="26" name="Oval 25"/>
          <p:cNvSpPr/>
          <p:nvPr/>
        </p:nvSpPr>
        <p:spPr>
          <a:xfrm>
            <a:off x="6537188" y="1973766"/>
            <a:ext cx="1418584" cy="9478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093149" y="2854815"/>
            <a:ext cx="1418584" cy="9478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50572" y="3935403"/>
            <a:ext cx="1418584" cy="9478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877262" y="4972422"/>
            <a:ext cx="1418584" cy="9478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151055" y="2002446"/>
            <a:ext cx="1418584" cy="94785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0605611" y="1952340"/>
            <a:ext cx="1500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Weather is weird!</a:t>
            </a:r>
          </a:p>
        </p:txBody>
      </p:sp>
    </p:spTree>
    <p:extLst>
      <p:ext uri="{BB962C8B-B14F-4D97-AF65-F5344CB8AC3E}">
        <p14:creationId xmlns:p14="http://schemas.microsoft.com/office/powerpoint/2010/main" val="16714468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Recap: “</a:t>
            </a:r>
            <a:r>
              <a:rPr lang="en-US" dirty="0">
                <a:solidFill>
                  <a:srgbClr val="00B0F0"/>
                </a:solidFill>
              </a:rPr>
              <a:t>Disjoint</a:t>
            </a:r>
            <a:r>
              <a:rPr lang="en-US" dirty="0"/>
              <a:t>” vs “</a:t>
            </a:r>
            <a:r>
              <a:rPr lang="en-US" dirty="0">
                <a:solidFill>
                  <a:srgbClr val="00B050"/>
                </a:solidFill>
              </a:rPr>
              <a:t>independent</a:t>
            </a:r>
            <a:r>
              <a:rPr lang="en-US" dirty="0"/>
              <a:t>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Friends don’t let friends get confused between “disjoint” and “independent”!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2032000" y="3232141"/>
              <a:ext cx="8128000" cy="1747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31774277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00120285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Disjoint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3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Independent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70392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Has a set-theoretic interpretation!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3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Has</a:t>
                          </a:r>
                          <a:r>
                            <a:rPr lang="en-US" baseline="0" dirty="0">
                              <a:solidFill>
                                <a:schemeClr val="bg1"/>
                              </a:solidFill>
                            </a:rPr>
                            <a:t> a causality interpretation!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680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Means that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3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Means that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87452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Means that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∪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3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Means that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∪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5144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7541711"/>
                  </p:ext>
                </p:extLst>
              </p:nvPr>
            </p:nvGraphicFramePr>
            <p:xfrm>
              <a:off x="2032000" y="3232141"/>
              <a:ext cx="8128000" cy="1747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31774277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00120285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Disjoint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3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Independent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770392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Has a set-theoretic interpretation!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3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Has</a:t>
                          </a:r>
                          <a:r>
                            <a:rPr lang="en-US" baseline="0" dirty="0">
                              <a:solidFill>
                                <a:schemeClr val="bg1"/>
                              </a:solidFill>
                            </a:rPr>
                            <a:t> a causality interpretation!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238680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0" t="-206557" r="-100300" b="-185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150" t="-206557" r="-300" b="-1852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987452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0" t="-178095" r="-100300" b="-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150" t="-178095" r="-300" b="-76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451448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597313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Disjoint Probability (“OR” of two events)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Jason rolls two dice.</a:t>
            </a:r>
          </a:p>
          <a:p>
            <a:pPr lvl="1"/>
            <a:r>
              <a:rPr lang="en-US" b="1" dirty="0"/>
              <a:t>What is the probability that he rolls a 7 </a:t>
            </a:r>
            <a:r>
              <a:rPr lang="en-US" b="1" dirty="0">
                <a:solidFill>
                  <a:srgbClr val="7030A0"/>
                </a:solidFill>
              </a:rPr>
              <a:t>or</a:t>
            </a:r>
            <a:r>
              <a:rPr lang="en-US" b="1" dirty="0"/>
              <a:t> a 9?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758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Disjoint Probability (“OR” of two events)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Jason rolls two dice.</a:t>
                </a:r>
              </a:p>
              <a:p>
                <a:pPr lvl="1"/>
                <a:r>
                  <a:rPr lang="en-US" b="1" dirty="0"/>
                  <a:t>What is the probability that he rolls a 7 </a:t>
                </a:r>
                <a:r>
                  <a:rPr lang="en-US" b="1" dirty="0">
                    <a:solidFill>
                      <a:srgbClr val="7030A0"/>
                    </a:solidFill>
                  </a:rPr>
                  <a:t>or</a:t>
                </a:r>
                <a:r>
                  <a:rPr lang="en-US" b="1" dirty="0"/>
                  <a:t> a 9?</a:t>
                </a:r>
              </a:p>
              <a:p>
                <a:pPr lvl="1"/>
                <a:r>
                  <a:rPr lang="en-US" dirty="0"/>
                  <a:t>#Ways to roll a 7 is </a:t>
                </a:r>
                <a:r>
                  <a:rPr lang="en-US" dirty="0">
                    <a:solidFill>
                      <a:schemeClr val="accent6"/>
                    </a:solidFill>
                  </a:rPr>
                  <a:t>6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#Ways to roll a 9 is </a:t>
                </a:r>
                <a:r>
                  <a:rPr lang="en-US" dirty="0">
                    <a:solidFill>
                      <a:schemeClr val="accent1"/>
                    </a:solidFill>
                  </a:rPr>
                  <a:t>4: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  <a:sym typeface="Wingdings"/>
                  </a:rPr>
                  <a:t>(</a:t>
                </a:r>
                <a:r>
                  <a:rPr lang="en-US" dirty="0">
                    <a:solidFill>
                      <a:schemeClr val="accent2"/>
                    </a:solidFill>
                  </a:rPr>
                  <a:t>6, 3), (5, 4), (4, 5), (3, 6)</a:t>
                </a:r>
              </a:p>
              <a:p>
                <a:pPr lvl="1"/>
                <a:r>
                  <a:rPr lang="en-US" dirty="0"/>
                  <a:t>#Ways to roll a 7 OR a 9 is then </a:t>
                </a:r>
                <a:r>
                  <a:rPr lang="en-US" dirty="0">
                    <a:solidFill>
                      <a:srgbClr val="7030A0"/>
                    </a:solidFill>
                  </a:rPr>
                  <a:t>10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Therefore, the probability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36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18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Key: Rolling a 7 and a 9 are </a:t>
                </a:r>
                <a:r>
                  <a:rPr lang="en-US" b="1" dirty="0">
                    <a:solidFill>
                      <a:srgbClr val="FF00FF"/>
                    </a:solidFill>
                  </a:rPr>
                  <a:t>disjoint events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041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Disjoint probability (“OR”)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52-card deck</a:t>
            </a:r>
          </a:p>
          <a:p>
            <a:r>
              <a:rPr lang="en-US" dirty="0"/>
              <a:t>Probability of drawing a face card (J, Q, K) or a heart</a:t>
            </a:r>
          </a:p>
        </p:txBody>
      </p:sp>
    </p:spTree>
    <p:extLst>
      <p:ext uri="{BB962C8B-B14F-4D97-AF65-F5344CB8AC3E}">
        <p14:creationId xmlns:p14="http://schemas.microsoft.com/office/powerpoint/2010/main" val="5160466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Disjoint probability (“OR”)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52-card deck</a:t>
            </a:r>
          </a:p>
          <a:p>
            <a:r>
              <a:rPr lang="en-US" dirty="0"/>
              <a:t>Probability of drawing a face card (J, Q, K) or a heart</a:t>
            </a:r>
          </a:p>
          <a:p>
            <a:pPr lvl="1"/>
            <a:r>
              <a:rPr lang="en-US" b="1" dirty="0"/>
              <a:t>Are these disjoint?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50464" y="35722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387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Disjoint probability (“OR”)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52-card deck</a:t>
                </a:r>
              </a:p>
              <a:p>
                <a:r>
                  <a:rPr lang="en-US" dirty="0"/>
                  <a:t>Probability of drawing a face card (J, Q, K) or a heart</a:t>
                </a:r>
              </a:p>
              <a:p>
                <a:pPr lvl="1"/>
                <a:r>
                  <a:rPr lang="en-US" b="1" dirty="0"/>
                  <a:t>Are these disjoint?</a:t>
                </a:r>
              </a:p>
              <a:p>
                <a:pPr lvl="1"/>
                <a:r>
                  <a:rPr lang="en-US" b="1" i="1" dirty="0">
                    <a:solidFill>
                      <a:srgbClr val="FF00FF"/>
                    </a:solidFill>
                  </a:rPr>
                  <a:t>NO, </a:t>
                </a:r>
                <a:r>
                  <a:rPr lang="en-US" dirty="0"/>
                  <a:t>for example,</a:t>
                </a:r>
                <a:r>
                  <a:rPr lang="en-US" b="1" i="1" dirty="0">
                    <a:solidFill>
                      <a:srgbClr val="FF00FF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Queen of hearts</a:t>
                </a:r>
              </a:p>
              <a:p>
                <a:r>
                  <a:rPr lang="en-US" dirty="0"/>
                  <a:t>How big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𝐹𝑎𝑐𝑒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_</m:t>
                    </m:r>
                    <m:r>
                      <a:rPr lang="en-US" b="0" i="1" smtClean="0">
                        <a:latin typeface="Cambria Math" charset="0"/>
                      </a:rPr>
                      <m:t>𝐶𝑎𝑟𝑑</m:t>
                    </m:r>
                    <m:r>
                      <a:rPr lang="en-US" b="0" i="1" smtClean="0">
                        <a:latin typeface="Cambria Math" charset="0"/>
                      </a:rPr>
                      <m:t>∪</m:t>
                    </m:r>
                    <m:r>
                      <a:rPr lang="en-US" b="0" i="1" smtClean="0">
                        <a:latin typeface="Cambria Math" charset="0"/>
                      </a:rPr>
                      <m:t>𝐻𝑒𝑎𝑟𝑡𝑠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6514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Disjoint probability (“OR”)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52-card deck</a:t>
                </a:r>
              </a:p>
              <a:p>
                <a:r>
                  <a:rPr lang="en-US" dirty="0"/>
                  <a:t>Probability of drawing a face card (J, Q, K) or a heart</a:t>
                </a:r>
              </a:p>
              <a:p>
                <a:pPr lvl="1"/>
                <a:r>
                  <a:rPr lang="en-US" b="1" dirty="0"/>
                  <a:t>Are these disjoint?</a:t>
                </a:r>
              </a:p>
              <a:p>
                <a:pPr lvl="1"/>
                <a:r>
                  <a:rPr lang="en-US" b="1" i="1" dirty="0">
                    <a:solidFill>
                      <a:srgbClr val="FF00FF"/>
                    </a:solidFill>
                  </a:rPr>
                  <a:t>NO, </a:t>
                </a:r>
                <a:r>
                  <a:rPr lang="en-US" dirty="0"/>
                  <a:t>for example,</a:t>
                </a:r>
                <a:r>
                  <a:rPr lang="en-US" b="1" i="1" dirty="0">
                    <a:solidFill>
                      <a:srgbClr val="FF00FF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Queen of hearts</a:t>
                </a:r>
              </a:p>
              <a:p>
                <a:r>
                  <a:rPr lang="en-US" dirty="0"/>
                  <a:t>How big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𝐹𝑎𝑐𝑒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_</m:t>
                    </m:r>
                    <m:r>
                      <a:rPr lang="en-US" b="0" i="1" smtClean="0">
                        <a:latin typeface="Cambria Math" charset="0"/>
                      </a:rPr>
                      <m:t>𝐶𝑎𝑟𝑑</m:t>
                    </m:r>
                    <m:r>
                      <a:rPr lang="en-US" b="0" i="1" smtClean="0">
                        <a:latin typeface="Cambria Math" charset="0"/>
                      </a:rPr>
                      <m:t>∪</m:t>
                    </m:r>
                    <m:r>
                      <a:rPr lang="en-US" b="0" i="1" smtClean="0">
                        <a:latin typeface="Cambria Math" charset="0"/>
                      </a:rPr>
                      <m:t>𝐻𝑒𝑎𝑟𝑡𝑠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abbrv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𝐹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below)?</a:t>
                </a:r>
              </a:p>
              <a:p>
                <a:pPr lvl="1"/>
                <a:r>
                  <a:rPr lang="en-US" dirty="0"/>
                  <a:t>Use law of </a:t>
                </a:r>
                <a:r>
                  <a:rPr lang="en-US" dirty="0">
                    <a:solidFill>
                      <a:srgbClr val="0070C0"/>
                    </a:solidFill>
                  </a:rPr>
                  <a:t>inclusion / exclusion!</a:t>
                </a:r>
              </a:p>
              <a:p>
                <a:pPr lvl="1"/>
                <a:endParaRPr lang="en-US" dirty="0">
                  <a:solidFill>
                    <a:srgbClr val="0070C0"/>
                  </a:solidFill>
                </a:endParaRP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𝐹</m:t>
                          </m:r>
                          <m:r>
                            <a:rPr lang="en-US" i="1">
                              <a:latin typeface="Cambria Math" charset="0"/>
                            </a:rPr>
                            <m:t>∪</m:t>
                          </m:r>
                          <m:r>
                            <a:rPr lang="en-US" i="1">
                              <a:latin typeface="Cambria Math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=12+13 −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𝟑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𝟐𝟐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  <a:p>
                <a:pPr marL="457200" lvl="1" indent="0" algn="ctr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0450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Disjoint probability (“OR”)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52-card deck</a:t>
                </a:r>
              </a:p>
              <a:p>
                <a:r>
                  <a:rPr lang="en-US" dirty="0"/>
                  <a:t>Probability of drawing a face card (J, Q, K) or a heart</a:t>
                </a:r>
              </a:p>
              <a:p>
                <a:pPr lvl="1"/>
                <a:r>
                  <a:rPr lang="en-US" b="1" dirty="0"/>
                  <a:t>Are these disjoint?</a:t>
                </a:r>
              </a:p>
              <a:p>
                <a:pPr lvl="1"/>
                <a:r>
                  <a:rPr lang="en-US" b="1" i="1" dirty="0">
                    <a:solidFill>
                      <a:srgbClr val="FF00FF"/>
                    </a:solidFill>
                  </a:rPr>
                  <a:t>NO, </a:t>
                </a:r>
                <a:r>
                  <a:rPr lang="en-US" dirty="0"/>
                  <a:t>for example, </a:t>
                </a:r>
                <a:r>
                  <a:rPr lang="en-US" b="1" dirty="0">
                    <a:solidFill>
                      <a:srgbClr val="FF0000"/>
                    </a:solidFill>
                  </a:rPr>
                  <a:t>Queen of hearts</a:t>
                </a:r>
              </a:p>
              <a:p>
                <a:r>
                  <a:rPr lang="en-US" dirty="0"/>
                  <a:t>How big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𝐹𝑎𝑐𝑒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_</m:t>
                    </m:r>
                    <m:r>
                      <a:rPr lang="en-US" b="0" i="1" smtClean="0">
                        <a:latin typeface="Cambria Math" charset="0"/>
                      </a:rPr>
                      <m:t>𝐶𝑎𝑟𝑑</m:t>
                    </m:r>
                    <m:r>
                      <a:rPr lang="en-US" b="0" i="1" smtClean="0">
                        <a:latin typeface="Cambria Math" charset="0"/>
                      </a:rPr>
                      <m:t>∪</m:t>
                    </m:r>
                    <m:r>
                      <a:rPr lang="en-US" b="0" i="1" smtClean="0">
                        <a:latin typeface="Cambria Math" charset="0"/>
                      </a:rPr>
                      <m:t>𝐻𝑒𝑎𝑟𝑡𝑠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abbrv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𝐹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below)?</a:t>
                </a:r>
              </a:p>
              <a:p>
                <a:pPr lvl="1"/>
                <a:r>
                  <a:rPr lang="en-US" dirty="0"/>
                  <a:t>Use law of </a:t>
                </a:r>
                <a:r>
                  <a:rPr lang="en-US" dirty="0">
                    <a:solidFill>
                      <a:srgbClr val="0070C0"/>
                    </a:solidFill>
                  </a:rPr>
                  <a:t>inclusion / exclusion!</a:t>
                </a:r>
              </a:p>
              <a:p>
                <a:pPr lvl="1"/>
                <a:endParaRPr lang="en-US" dirty="0">
                  <a:solidFill>
                    <a:srgbClr val="0070C0"/>
                  </a:solidFill>
                </a:endParaRP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𝐹</m:t>
                          </m:r>
                          <m:r>
                            <a:rPr lang="en-US" i="1">
                              <a:latin typeface="Cambria Math" charset="0"/>
                            </a:rPr>
                            <m:t>∪</m:t>
                          </m:r>
                          <m:r>
                            <a:rPr lang="en-US" i="1">
                              <a:latin typeface="Cambria Math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=12+13 −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𝟑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𝟐𝟐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  <a:p>
                <a:pPr marL="457200" lvl="1" indent="0" algn="ctr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So probability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22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52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26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0813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Alternative viewpoint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𝐹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charset="0"/>
                          </a:rPr>
                          <m:t>12</m:t>
                        </m:r>
                      </m:num>
                      <m:den>
                        <m:r>
                          <a:rPr lang="en-US" b="0" i="1" dirty="0" smtClean="0">
                            <a:latin typeface="Cambria Math" charset="0"/>
                          </a:rPr>
                          <m:t>52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𝐻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3</m:t>
                        </m:r>
                      </m:num>
                      <m:den>
                        <m:r>
                          <a:rPr lang="en-US" i="1" dirty="0">
                            <a:latin typeface="Cambria Math" charset="0"/>
                          </a:rPr>
                          <m:t>52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𝐹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∩</m:t>
                        </m:r>
                        <m:r>
                          <a:rPr lang="en-US" i="1" dirty="0">
                            <a:latin typeface="Cambria Math" charset="0"/>
                          </a:rPr>
                          <m:t>𝐻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charset="0"/>
                          </a:rPr>
                          <m:t>3</m:t>
                        </m:r>
                      </m:num>
                      <m:den>
                        <m:r>
                          <a:rPr lang="en-US" i="1" dirty="0">
                            <a:latin typeface="Cambria Math" charset="0"/>
                          </a:rPr>
                          <m:t>52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𝐹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∪</m:t>
                        </m:r>
                        <m:r>
                          <a:rPr lang="en-US" i="1" dirty="0">
                            <a:latin typeface="Cambria Math" charset="0"/>
                          </a:rPr>
                          <m:t>𝐻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𝐹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+</m:t>
                    </m:r>
                    <m:r>
                      <a:rPr lang="en-US" b="0" i="1" dirty="0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𝐻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−</m:t>
                    </m:r>
                    <m:r>
                      <a:rPr lang="en-US" b="0" i="1" dirty="0" smtClean="0">
                        <a:latin typeface="Cambria Math" charset="0"/>
                      </a:rPr>
                      <m:t>𝑃</m:t>
                    </m:r>
                    <m:r>
                      <a:rPr lang="en-US" b="0" i="1" dirty="0" smtClean="0"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latin typeface="Cambria Math" charset="0"/>
                      </a:rPr>
                      <m:t>𝐹</m:t>
                    </m:r>
                    <m:r>
                      <a:rPr lang="en-US" b="0" i="1" dirty="0" smtClean="0">
                        <a:latin typeface="Cambria Math" charset="0"/>
                      </a:rPr>
                      <m:t>∩</m:t>
                    </m:r>
                    <m:r>
                      <a:rPr lang="en-US" b="0" i="1" dirty="0" smtClean="0">
                        <a:latin typeface="Cambria Math" charset="0"/>
                      </a:rPr>
                      <m:t>𝐻</m:t>
                    </m:r>
                    <m:r>
                      <a:rPr lang="en-US" b="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738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Experiment #2: I roll two dice.</a:t>
                </a:r>
              </a:p>
              <a:p>
                <a:pPr lvl="1"/>
                <a:r>
                  <a:rPr lang="en-US" dirty="0"/>
                  <a:t>Probability that I hit </a:t>
                </a:r>
                <a:r>
                  <a:rPr lang="en-US" dirty="0">
                    <a:solidFill>
                      <a:srgbClr val="FF00FF"/>
                    </a:solidFill>
                  </a:rPr>
                  <a:t>seven </a:t>
                </a:r>
                <a:r>
                  <a:rPr lang="en-US" dirty="0"/>
                  <a:t>= ?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Why?</a:t>
                </a:r>
              </a:p>
              <a:p>
                <a:pPr lvl="2"/>
                <a:r>
                  <a:rPr lang="en-US" dirty="0"/>
                  <a:t>Set of different </a:t>
                </a:r>
                <a:r>
                  <a:rPr lang="en-US" i="1" dirty="0">
                    <a:solidFill>
                      <a:schemeClr val="accent2"/>
                    </a:solidFill>
                  </a:rPr>
                  <a:t>events?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i="1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1, 1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1, 2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…, (6, 1)</m:t>
                    </m:r>
                    <m:r>
                      <a:rPr lang="en-US" i="1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(36 of them)</a:t>
                </a:r>
              </a:p>
              <a:p>
                <a:pPr lvl="2"/>
                <a:r>
                  <a:rPr lang="en-US" dirty="0"/>
                  <a:t>Set of events where we hit 7.</a:t>
                </a:r>
                <a:endParaRPr lang="en-US" b="1" dirty="0">
                  <a:solidFill>
                    <a:srgbClr val="7030A0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1" i="1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2, 5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5, 2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3, 4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4, 3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1, 6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 (6, 1)</m:t>
                    </m:r>
                    <m:r>
                      <a:rPr lang="en-US" i="1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(6 of them)</a:t>
                </a:r>
              </a:p>
              <a:p>
                <a:pPr lvl="2"/>
                <a:r>
                  <a:rPr lang="en-US" dirty="0"/>
                  <a:t>Hence the answer: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6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36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6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027081" y="2183045"/>
                <a:ext cx="1140177" cy="62088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081" y="2183045"/>
                <a:ext cx="1140177" cy="6208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274503" y="2183045"/>
                <a:ext cx="1107723" cy="62088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503" y="2183045"/>
                <a:ext cx="1107723" cy="62088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589659" y="2183046"/>
                <a:ext cx="1135944" cy="62089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659" y="2183046"/>
                <a:ext cx="1135944" cy="62089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9942209" y="2183044"/>
            <a:ext cx="1135944" cy="620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Something else</a:t>
            </a:r>
          </a:p>
        </p:txBody>
      </p:sp>
      <p:sp>
        <p:nvSpPr>
          <p:cNvPr id="8" name="Oval 7"/>
          <p:cNvSpPr/>
          <p:nvPr/>
        </p:nvSpPr>
        <p:spPr>
          <a:xfrm>
            <a:off x="7056485" y="1975715"/>
            <a:ext cx="1533174" cy="109666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219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Probability of unions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∪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∩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r>
                  <a:rPr lang="en-US" b="0" dirty="0"/>
                  <a:t>If A and B are </a:t>
                </a:r>
                <a:r>
                  <a:rPr lang="en-US" b="0" dirty="0">
                    <a:solidFill>
                      <a:srgbClr val="7030A0"/>
                    </a:solidFill>
                  </a:rPr>
                  <a:t>independent</a:t>
                </a:r>
                <a:r>
                  <a:rPr lang="en-US" b="0" dirty="0"/>
                  <a:t>, we have</a:t>
                </a:r>
              </a:p>
              <a:p>
                <a:endParaRPr lang="en-US" b="0" dirty="0"/>
              </a:p>
              <a:p>
                <a:pPr marL="0" indent="0" algn="ctr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r>
                          <a:rPr lang="en-US" i="1">
                            <a:latin typeface="Cambria Math" charset="0"/>
                          </a:rPr>
                          <m:t>∪</m:t>
                        </m:r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)⋅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If A and B are </a:t>
                </a:r>
                <a:r>
                  <a:rPr lang="en-US" dirty="0">
                    <a:solidFill>
                      <a:schemeClr val="accent4"/>
                    </a:solidFill>
                  </a:rPr>
                  <a:t>disjoint</a:t>
                </a:r>
                <a:r>
                  <a:rPr lang="en-US" dirty="0"/>
                  <a:t>, we have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 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r>
                          <a:rPr lang="en-US" i="1">
                            <a:latin typeface="Cambria Math" charset="0"/>
                          </a:rPr>
                          <m:t>∪</m:t>
                        </m:r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				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4806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Probability of unions of 3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0416" y="1825624"/>
                <a:ext cx="11073384" cy="481901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∪</m:t>
                        </m:r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∪</m:t>
                        </m:r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</m:oMath>
                </a14:m>
                <a:endParaRPr lang="en-US" i="1" dirty="0">
                  <a:solidFill>
                    <a:schemeClr val="accent2">
                      <a:lumMod val="75000"/>
                    </a:schemeClr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−   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∩</m:t>
                        </m:r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∩</m:t>
                        </m:r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∩</m:t>
                        </m:r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</m:oMath>
                </a14:m>
                <a:br>
                  <a: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charset="0"/>
                  </a:rPr>
                </a:br>
                <a:r>
                  <a:rPr lang="en-US" i="1" dirty="0">
                    <a:solidFill>
                      <a:schemeClr val="accent2">
                        <a:lumMod val="75000"/>
                      </a:schemeClr>
                    </a:solidFill>
                    <a:latin typeface="Cambria Math" charset="0"/>
                  </a:rPr>
                  <a:t>                                     			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∩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𝐵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∩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𝐶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If A, B and C are </a:t>
                </a:r>
                <a:r>
                  <a:rPr lang="en-US" dirty="0">
                    <a:solidFill>
                      <a:srgbClr val="7030A0"/>
                    </a:solidFill>
                  </a:rPr>
                  <a:t>pairwise independent</a:t>
                </a:r>
                <a:r>
                  <a:rPr lang="en-US" dirty="0"/>
                  <a:t> , we have 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∪</m:t>
                        </m:r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∪</m:t>
                        </m:r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⋅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⋅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If A, B and C are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pairwise disjoint </a:t>
                </a:r>
                <a:r>
                  <a:rPr lang="en-US" dirty="0"/>
                  <a:t> (so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𝐴</m:t>
                    </m:r>
                    <m:r>
                      <a:rPr lang="en-US" i="1">
                        <a:latin typeface="Cambria Math" charset="0"/>
                      </a:rPr>
                      <m:t>∩</m:t>
                    </m:r>
                    <m:r>
                      <a:rPr lang="en-US" i="1">
                        <a:latin typeface="Cambria Math" charset="0"/>
                      </a:rPr>
                      <m:t>𝐵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  <m:r>
                      <a:rPr lang="en-US" i="1">
                        <a:latin typeface="Cambria Math" charset="0"/>
                      </a:rPr>
                      <m:t>∩</m:t>
                    </m:r>
                    <m:r>
                      <a:rPr lang="en-US" i="1">
                        <a:latin typeface="Cambria Math" charset="0"/>
                      </a:rPr>
                      <m:t>𝐶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𝐵</m:t>
                    </m:r>
                    <m:r>
                      <a:rPr lang="en-US" i="1">
                        <a:latin typeface="Cambria Math" charset="0"/>
                      </a:rPr>
                      <m:t>∩</m:t>
                    </m:r>
                    <m:r>
                      <a:rPr lang="en-US" i="1">
                        <a:latin typeface="Cambria Math" charset="0"/>
                      </a:rPr>
                      <m:t>𝐶</m:t>
                    </m:r>
                    <m:r>
                      <a:rPr lang="en-US" i="1">
                        <a:latin typeface="Cambria Math" charset="0"/>
                      </a:rPr>
                      <m:t>=∅</m:t>
                    </m:r>
                  </m:oMath>
                </a14:m>
                <a:r>
                  <a:rPr lang="en-US" dirty="0"/>
                  <a:t>, so clearly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𝐴</m:t>
                    </m:r>
                    <m:r>
                      <a:rPr lang="en-US" i="1">
                        <a:latin typeface="Cambria Math" charset="0"/>
                      </a:rPr>
                      <m:t>∩</m:t>
                    </m:r>
                    <m:r>
                      <a:rPr lang="en-US" i="1">
                        <a:latin typeface="Cambria Math" charset="0"/>
                      </a:rPr>
                      <m:t>𝐵</m:t>
                    </m:r>
                    <m:r>
                      <a:rPr lang="en-US" i="1">
                        <a:latin typeface="Cambria Math" charset="0"/>
                      </a:rPr>
                      <m:t>∩</m:t>
                    </m:r>
                    <m:r>
                      <a:rPr lang="en-US" i="1">
                        <a:latin typeface="Cambria Math" charset="0"/>
                      </a:rPr>
                      <m:t>𝐶</m:t>
                    </m:r>
                    <m:r>
                      <a:rPr lang="en-US" i="1">
                        <a:latin typeface="Cambria Math" charset="0"/>
                      </a:rPr>
                      <m:t>=∅</m:t>
                    </m:r>
                  </m:oMath>
                </a14:m>
                <a:r>
                  <a:rPr lang="en-US" dirty="0"/>
                  <a:t>),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we have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FF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∪</m:t>
                        </m:r>
                        <m:r>
                          <a:rPr lang="en-US" i="1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i="1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∪</m:t>
                        </m:r>
                        <m:r>
                          <a:rPr lang="en-US" i="1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rgbClr val="FF00FF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FF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FF00FF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rgbClr val="FF00FF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FF00FF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rgbClr val="FF00FF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solidFill>
                    <a:srgbClr val="FF00FF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0416" y="1825624"/>
                <a:ext cx="11073384" cy="4819015"/>
              </a:xfrm>
              <a:blipFill rotWithShape="0">
                <a:blip r:embed="rId2"/>
                <a:stretch>
                  <a:fillRect l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4467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72476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If A occurs</a:t>
            </a:r>
            <a:r>
              <a:rPr lang="en-US" dirty="0"/>
              <a:t>, then is B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More likely?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Equally likely?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Less likely?</a:t>
            </a:r>
          </a:p>
        </p:txBody>
      </p:sp>
    </p:spTree>
    <p:extLst>
      <p:ext uri="{BB962C8B-B14F-4D97-AF65-F5344CB8AC3E}">
        <p14:creationId xmlns:p14="http://schemas.microsoft.com/office/powerpoint/2010/main" val="19807772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72476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If A occurs</a:t>
            </a:r>
            <a:r>
              <a:rPr lang="en-US" dirty="0"/>
              <a:t>, then is B 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More likely?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Equally likely?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Less likely?</a:t>
            </a:r>
          </a:p>
          <a:p>
            <a:r>
              <a:rPr lang="en-US" dirty="0"/>
              <a:t>Any of these could happen, it depends on the relationship</a:t>
            </a:r>
          </a:p>
          <a:p>
            <a:pPr marL="0" indent="0">
              <a:buNone/>
            </a:pPr>
            <a:r>
              <a:rPr lang="en-US" dirty="0"/>
              <a:t>between A and B.</a:t>
            </a:r>
          </a:p>
        </p:txBody>
      </p:sp>
    </p:spTree>
    <p:extLst>
      <p:ext uri="{BB962C8B-B14F-4D97-AF65-F5344CB8AC3E}">
        <p14:creationId xmlns:p14="http://schemas.microsoft.com/office/powerpoint/2010/main" val="9808603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72476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If A occurs</a:t>
            </a:r>
            <a:r>
              <a:rPr lang="en-US" dirty="0"/>
              <a:t>, then is B 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More likely?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Equally likely?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Less likely?</a:t>
            </a:r>
          </a:p>
          <a:p>
            <a:r>
              <a:rPr lang="en-US" dirty="0"/>
              <a:t>Any of these could happen, it depends on the relationship</a:t>
            </a:r>
          </a:p>
          <a:p>
            <a:pPr marL="0" indent="0">
              <a:buNone/>
            </a:pPr>
            <a:r>
              <a:rPr lang="en-US" dirty="0"/>
              <a:t>between A and B.</a:t>
            </a:r>
          </a:p>
        </p:txBody>
      </p:sp>
      <p:sp>
        <p:nvSpPr>
          <p:cNvPr id="4" name="Rectangle 3"/>
          <p:cNvSpPr/>
          <p:nvPr/>
        </p:nvSpPr>
        <p:spPr>
          <a:xfrm>
            <a:off x="1463040" y="5035060"/>
            <a:ext cx="1830387" cy="73826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1708099" y="5200443"/>
                <a:ext cx="488048" cy="426578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099" y="5200443"/>
                <a:ext cx="488048" cy="426578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69052" y="5200443"/>
                <a:ext cx="633244" cy="42657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052" y="5200443"/>
                <a:ext cx="633244" cy="426578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4803648" y="5035060"/>
            <a:ext cx="2021328" cy="1088754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5096304" y="5132976"/>
                <a:ext cx="855448" cy="776758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304" y="5132976"/>
                <a:ext cx="855448" cy="776758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5678975" y="5171175"/>
                <a:ext cx="834050" cy="77675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975" y="5171175"/>
                <a:ext cx="834050" cy="776758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7922255" y="4779507"/>
            <a:ext cx="1465585" cy="1344307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8199419" y="4963108"/>
                <a:ext cx="988022" cy="901248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     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419" y="4963108"/>
                <a:ext cx="988022" cy="901248"/>
              </a:xfrm>
              <a:prstGeom prst="ellipse">
                <a:avLst/>
              </a:prstGeom>
              <a:blipFill rotWithShape="0">
                <a:blip r:embed="rId6"/>
                <a:stretch>
                  <a:fillRect t="-9333" b="-1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8693430" y="5346265"/>
                <a:ext cx="385296" cy="38139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430" y="5346265"/>
                <a:ext cx="385296" cy="381391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3584448" y="5132976"/>
            <a:ext cx="51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30788" y="5121956"/>
            <a:ext cx="51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28787" y="5130012"/>
            <a:ext cx="96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6130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roll two dice</a:t>
                </a:r>
              </a:p>
              <a:p>
                <a:pPr lvl="1"/>
                <a:r>
                  <a:rPr lang="en-US" dirty="0"/>
                  <a:t>Event A = “Sum of the dice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𝑆</m:t>
                    </m:r>
                    <m:r>
                      <a:rPr lang="en-US" b="0" i="1" dirty="0" smtClean="0">
                        <a:latin typeface="Cambria Math" charset="0"/>
                      </a:rPr>
                      <m:t>≡0 (</m:t>
                    </m:r>
                    <m:r>
                      <a:rPr lang="en-US" b="0" i="1" dirty="0" smtClean="0">
                        <a:latin typeface="Cambria Math" charset="0"/>
                      </a:rPr>
                      <m:t>𝑚𝑜𝑑</m:t>
                    </m:r>
                    <m:r>
                      <a:rPr lang="en-US" b="0" i="1" dirty="0" smtClean="0">
                        <a:latin typeface="Cambria Math" charset="0"/>
                      </a:rPr>
                      <m:t> 4)”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200" b="0" dirty="0"/>
                  <a:t>Note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9</m:t>
                        </m:r>
                      </m:num>
                      <m:den>
                        <m:r>
                          <a:rPr lang="en-US" sz="2200" b="0" i="1" smtClean="0">
                            <a:latin typeface="Cambria Math" charset="0"/>
                          </a:rPr>
                          <m:t>36</m:t>
                        </m:r>
                      </m:den>
                    </m:f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200" dirty="0"/>
                  <a:t>, since we have </a:t>
                </a:r>
                <a:r>
                  <a:rPr lang="en-US" sz="2200" dirty="0">
                    <a:solidFill>
                      <a:srgbClr val="FF00FF"/>
                    </a:solidFill>
                  </a:rPr>
                  <a:t>nine</a:t>
                </a:r>
                <a:r>
                  <a:rPr lang="en-US" sz="2200" dirty="0"/>
                  <a:t> rolls of the dice that sum to a multiple of 4:</a:t>
                </a:r>
              </a:p>
              <a:p>
                <a:pPr marL="914400" lvl="2" indent="0">
                  <a:buNone/>
                </a:pPr>
                <a:r>
                  <a:rPr lang="en-US" sz="2200" dirty="0"/>
                  <a:t>	(1, 3), (2, 2), (3, 1), (2, 6), (3, 5), (4, 4), (5, 3), (6, 2), (6, 6)</a:t>
                </a:r>
              </a:p>
              <a:p>
                <a:pPr lvl="1"/>
                <a:r>
                  <a:rPr lang="en-US" dirty="0"/>
                  <a:t>Event B = “The first die comes up 3”</a:t>
                </a:r>
              </a:p>
              <a:p>
                <a:pPr lvl="2"/>
                <a:r>
                  <a:rPr lang="en-US" sz="2200" dirty="0"/>
                  <a:t>Note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charset="0"/>
                          </a:rPr>
                          <m:t>6</m:t>
                        </m:r>
                      </m:num>
                      <m:den>
                        <m:r>
                          <a:rPr lang="en-US" sz="2200" b="0" i="1" smtClean="0">
                            <a:latin typeface="Cambria Math" charset="0"/>
                          </a:rPr>
                          <m:t>36</m:t>
                        </m:r>
                      </m:den>
                    </m:f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charset="0"/>
                          </a:rPr>
                          <m:t>6</m:t>
                        </m:r>
                      </m:den>
                    </m:f>
                  </m:oMath>
                </a14:m>
                <a:endParaRPr lang="en-US" sz="220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2815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roll two dice</a:t>
                </a:r>
              </a:p>
              <a:p>
                <a:pPr lvl="1"/>
                <a:r>
                  <a:rPr lang="en-US" dirty="0"/>
                  <a:t>Event A = “Sum of the dice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𝑆</m:t>
                    </m:r>
                    <m:r>
                      <a:rPr lang="en-US" b="0" i="1" dirty="0" smtClean="0">
                        <a:latin typeface="Cambria Math" charset="0"/>
                      </a:rPr>
                      <m:t>≡0 (</m:t>
                    </m:r>
                    <m:r>
                      <a:rPr lang="en-US" b="0" i="1" dirty="0" smtClean="0">
                        <a:latin typeface="Cambria Math" charset="0"/>
                      </a:rPr>
                      <m:t>𝑚𝑜𝑑</m:t>
                    </m:r>
                    <m:r>
                      <a:rPr lang="en-US" b="0" i="1" dirty="0" smtClean="0">
                        <a:latin typeface="Cambria Math" charset="0"/>
                      </a:rPr>
                      <m:t> 4)”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200" b="0" dirty="0"/>
                  <a:t>Note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9</m:t>
                        </m:r>
                      </m:num>
                      <m:den>
                        <m:r>
                          <a:rPr lang="en-US" sz="2200" b="0" i="1" smtClean="0">
                            <a:latin typeface="Cambria Math" charset="0"/>
                          </a:rPr>
                          <m:t>36</m:t>
                        </m:r>
                      </m:den>
                    </m:f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200" dirty="0"/>
                  <a:t>, since we have </a:t>
                </a:r>
                <a:r>
                  <a:rPr lang="en-US" sz="2200" dirty="0">
                    <a:solidFill>
                      <a:srgbClr val="FF00FF"/>
                    </a:solidFill>
                  </a:rPr>
                  <a:t>nine</a:t>
                </a:r>
                <a:r>
                  <a:rPr lang="en-US" sz="2200" dirty="0"/>
                  <a:t> rolls of the dies that sum to a multiple of 4:</a:t>
                </a:r>
              </a:p>
              <a:p>
                <a:pPr marL="914400" lvl="2" indent="0">
                  <a:buNone/>
                </a:pPr>
                <a:r>
                  <a:rPr lang="en-US" sz="2200" dirty="0"/>
                  <a:t>	(1, 3), (2, 2), (3, 1), (2, 6), (3, 5), (4, 4), (5, 3), (6, 2), (6, 6)</a:t>
                </a:r>
              </a:p>
              <a:p>
                <a:pPr lvl="1"/>
                <a:r>
                  <a:rPr lang="en-US" dirty="0"/>
                  <a:t>Event B = “The first die comes up 3”</a:t>
                </a:r>
              </a:p>
              <a:p>
                <a:pPr lvl="2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charset="0"/>
                          </a:rPr>
                          <m:t>6</m:t>
                        </m:r>
                      </m:num>
                      <m:den>
                        <m:r>
                          <a:rPr lang="en-US" sz="2200" b="0" i="1" smtClean="0">
                            <a:latin typeface="Cambria Math" charset="0"/>
                          </a:rPr>
                          <m:t>36</m:t>
                        </m:r>
                      </m:den>
                    </m:f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charset="0"/>
                          </a:rPr>
                          <m:t>6</m:t>
                        </m:r>
                      </m:den>
                    </m:f>
                  </m:oMath>
                </a14:m>
                <a:endParaRPr lang="en-US" sz="2200" dirty="0"/>
              </a:p>
              <a:p>
                <a:r>
                  <a:rPr lang="en-US" dirty="0"/>
                  <a:t>What is the probability of </a:t>
                </a:r>
                <a:r>
                  <a:rPr lang="en-US" dirty="0">
                    <a:solidFill>
                      <a:srgbClr val="FF0000"/>
                    </a:solidFill>
                  </a:rPr>
                  <a:t>A given B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4812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en-US" sz="2800" dirty="0"/>
              <a:t>What is the probability of </a:t>
            </a:r>
            <a:r>
              <a:rPr lang="en-US" sz="2800" dirty="0">
                <a:solidFill>
                  <a:srgbClr val="FF0000"/>
                </a:solidFill>
              </a:rPr>
              <a:t>A given B</a:t>
            </a:r>
            <a:r>
              <a:rPr lang="en-US" sz="2800" dirty="0"/>
              <a:t>?</a:t>
            </a:r>
          </a:p>
          <a:p>
            <a:pPr marL="228600" lvl="2">
              <a:spcBef>
                <a:spcPts val="10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en-US" sz="2800" dirty="0"/>
              <a:t>What is the probability of </a:t>
            </a:r>
            <a:r>
              <a:rPr lang="en-US" sz="2800" dirty="0">
                <a:solidFill>
                  <a:srgbClr val="FF0000"/>
                </a:solidFill>
              </a:rPr>
              <a:t>A given B</a:t>
            </a:r>
            <a:r>
              <a:rPr lang="en-US" sz="2800" dirty="0"/>
              <a:t>?</a:t>
            </a:r>
          </a:p>
          <a:p>
            <a:pPr marL="685800" lvl="3">
              <a:spcBef>
                <a:spcPts val="1000"/>
              </a:spcBef>
            </a:pPr>
            <a:r>
              <a:rPr lang="en-US" sz="2200" dirty="0"/>
              <a:t>Outcomes of A are (1, 3), (2, 2), (3, 1), (2, 6), (3, 5), (4, 4), (5, 3), (6, 2), (6, 6)</a:t>
            </a:r>
          </a:p>
          <a:p>
            <a:pPr marL="685800" lvl="3">
              <a:spcBef>
                <a:spcPts val="1000"/>
              </a:spcBef>
            </a:pPr>
            <a:r>
              <a:rPr lang="en-US" sz="2200" dirty="0"/>
              <a:t>Outcomes of B are (3, 1), (3, 2), (3, 3), (3, 4), (3, 5), (3, 6)</a:t>
            </a:r>
          </a:p>
          <a:p>
            <a:pPr marL="685800" lvl="3">
              <a:spcBef>
                <a:spcPts val="1000"/>
              </a:spcBef>
            </a:pPr>
            <a:r>
              <a:rPr lang="en-US" sz="2200" dirty="0"/>
              <a:t>Outcomes of rolling two dice: (1, 1), (1, 2), </a:t>
            </a:r>
            <a:r>
              <a:rPr lang="mr-IN" sz="2200" dirty="0"/>
              <a:t>…</a:t>
            </a:r>
            <a:r>
              <a:rPr lang="en-US" sz="2200" dirty="0"/>
              <a:t>., (6, 5), (6, 6)</a:t>
            </a:r>
          </a:p>
          <a:p>
            <a:pPr marL="228600" lvl="2">
              <a:spcBef>
                <a:spcPts val="1000"/>
              </a:spcBef>
            </a:pPr>
            <a:endParaRPr lang="en-US" sz="2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7168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en-US" sz="2800" dirty="0"/>
              <a:t>What is the probability of </a:t>
            </a:r>
            <a:r>
              <a:rPr lang="en-US" sz="2800" dirty="0">
                <a:solidFill>
                  <a:srgbClr val="FF0000"/>
                </a:solidFill>
              </a:rPr>
              <a:t>A given B</a:t>
            </a:r>
            <a:r>
              <a:rPr lang="en-US" sz="2800" dirty="0"/>
              <a:t>?</a:t>
            </a:r>
          </a:p>
          <a:p>
            <a:pPr marL="685800" lvl="3">
              <a:spcBef>
                <a:spcPts val="1000"/>
              </a:spcBef>
            </a:pPr>
            <a:r>
              <a:rPr lang="en-US" sz="2200" dirty="0"/>
              <a:t>Outcomes of A are (1, 3), (2, 2), </a:t>
            </a:r>
            <a:r>
              <a:rPr lang="en-US" sz="2200" b="1" dirty="0">
                <a:solidFill>
                  <a:srgbClr val="00B050"/>
                </a:solidFill>
              </a:rPr>
              <a:t>(3, 1)</a:t>
            </a:r>
            <a:r>
              <a:rPr lang="en-US" sz="2200" dirty="0"/>
              <a:t>, (2, 6), </a:t>
            </a:r>
            <a:r>
              <a:rPr lang="en-US" sz="2200" b="1" dirty="0">
                <a:solidFill>
                  <a:srgbClr val="00B050"/>
                </a:solidFill>
              </a:rPr>
              <a:t>(3, 5)</a:t>
            </a:r>
            <a:r>
              <a:rPr lang="en-US" sz="2200" dirty="0"/>
              <a:t>, (4, 4), (5, 3), (6, 2), (6, 6)</a:t>
            </a:r>
          </a:p>
          <a:p>
            <a:pPr marL="685800" lvl="3">
              <a:spcBef>
                <a:spcPts val="1000"/>
              </a:spcBef>
            </a:pPr>
            <a:r>
              <a:rPr lang="en-US" sz="2200" dirty="0"/>
              <a:t>Outcomes of B are </a:t>
            </a:r>
            <a:r>
              <a:rPr lang="en-US" sz="2200" b="1" dirty="0">
                <a:solidFill>
                  <a:srgbClr val="00B050"/>
                </a:solidFill>
              </a:rPr>
              <a:t>(3, 1)</a:t>
            </a:r>
            <a:r>
              <a:rPr lang="en-US" sz="2200" dirty="0"/>
              <a:t>, (3, 2), (3, 3), (3, 4), </a:t>
            </a:r>
            <a:r>
              <a:rPr lang="en-US" sz="2200" b="1" dirty="0">
                <a:solidFill>
                  <a:srgbClr val="00B050"/>
                </a:solidFill>
              </a:rPr>
              <a:t>(3, 5)</a:t>
            </a:r>
            <a:r>
              <a:rPr lang="en-US" sz="2200" dirty="0"/>
              <a:t>, (3, 6)</a:t>
            </a:r>
          </a:p>
          <a:p>
            <a:pPr marL="685800" lvl="3">
              <a:spcBef>
                <a:spcPts val="1000"/>
              </a:spcBef>
            </a:pPr>
            <a:r>
              <a:rPr lang="en-US" sz="2200" dirty="0"/>
              <a:t>Outcomes of rolling two dice: (1, 1), (1, 2), </a:t>
            </a:r>
            <a:r>
              <a:rPr lang="mr-IN" sz="2200" dirty="0"/>
              <a:t>…</a:t>
            </a:r>
            <a:r>
              <a:rPr lang="en-US" sz="2200" dirty="0"/>
              <a:t>., (6, 5), (6, 6)</a:t>
            </a:r>
          </a:p>
          <a:p>
            <a:pPr marL="228600" lvl="2">
              <a:spcBef>
                <a:spcPts val="10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65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9827</TotalTime>
  <Words>7307</Words>
  <Application>Microsoft Office PowerPoint</Application>
  <PresentationFormat>Widescreen</PresentationFormat>
  <Paragraphs>1082</Paragraphs>
  <Slides>127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2" baseType="lpstr">
      <vt:lpstr>Calibri</vt:lpstr>
      <vt:lpstr>Arial</vt:lpstr>
      <vt:lpstr>Cambria Math</vt:lpstr>
      <vt:lpstr>Calibri Light</vt:lpstr>
      <vt:lpstr>Office Theme</vt:lpstr>
      <vt:lpstr>Discrete Probability</vt:lpstr>
      <vt:lpstr>Informal definition of probability</vt:lpstr>
      <vt:lpstr>Informal definition of probability</vt:lpstr>
      <vt:lpstr>First examples</vt:lpstr>
      <vt:lpstr>First examples</vt:lpstr>
      <vt:lpstr>First examples</vt:lpstr>
      <vt:lpstr>First examples</vt:lpstr>
      <vt:lpstr>Practice</vt:lpstr>
      <vt:lpstr>Practice</vt:lpstr>
      <vt:lpstr>Practice</vt:lpstr>
      <vt:lpstr>Practice</vt:lpstr>
      <vt:lpstr>Poker Practice</vt:lpstr>
      <vt:lpstr>Poker Practice</vt:lpstr>
      <vt:lpstr>Probability of a flush</vt:lpstr>
      <vt:lpstr>Probability of a flush</vt:lpstr>
      <vt:lpstr>Probability of a flush</vt:lpstr>
      <vt:lpstr>Probability of a flush</vt:lpstr>
      <vt:lpstr>Probability of a flush</vt:lpstr>
      <vt:lpstr>Probability of a flush</vt:lpstr>
      <vt:lpstr>Probability of a flush</vt:lpstr>
      <vt:lpstr>Probability of a flush</vt:lpstr>
      <vt:lpstr>Probability of a flush</vt:lpstr>
      <vt:lpstr>Probability of a flush</vt:lpstr>
      <vt:lpstr>Likelihood of a straight</vt:lpstr>
      <vt:lpstr>Likelihood of a straight</vt:lpstr>
      <vt:lpstr>Likelihood of a straight</vt:lpstr>
      <vt:lpstr>Likelihood of a straight</vt:lpstr>
      <vt:lpstr>Caveat on flushes</vt:lpstr>
      <vt:lpstr>Caveat on flushes</vt:lpstr>
      <vt:lpstr>Caveat on flushes</vt:lpstr>
      <vt:lpstr>Probability of non-straight flush…</vt:lpstr>
      <vt:lpstr>Probability of a straight flush…</vt:lpstr>
      <vt:lpstr>Probability of a straight flush…</vt:lpstr>
      <vt:lpstr>Same caveat for straights</vt:lpstr>
      <vt:lpstr>Same caveat</vt:lpstr>
      <vt:lpstr>"Probability of a pair"</vt:lpstr>
      <vt:lpstr>"Probability of a pair"</vt:lpstr>
      <vt:lpstr>"Probability of a pair"</vt:lpstr>
      <vt:lpstr>"Probability of a pair"</vt:lpstr>
      <vt:lpstr>"Probability of a pair"</vt:lpstr>
      <vt:lpstr>"Probability of a pair"</vt:lpstr>
      <vt:lpstr>Don’t count better hands!</vt:lpstr>
      <vt:lpstr>Joint probability (“AND” of two events)</vt:lpstr>
      <vt:lpstr>Calculating joints</vt:lpstr>
      <vt:lpstr>Calculating joints</vt:lpstr>
      <vt:lpstr>Calculating joints</vt:lpstr>
      <vt:lpstr>Calculating joints</vt:lpstr>
      <vt:lpstr>Calculating joints</vt:lpstr>
      <vt:lpstr>Calculating joints</vt:lpstr>
      <vt:lpstr>Calculating joints</vt:lpstr>
      <vt:lpstr>The law of joint probability</vt:lpstr>
      <vt:lpstr>The law of joint probability</vt:lpstr>
      <vt:lpstr>What if the events influence each other?</vt:lpstr>
      <vt:lpstr>What if the events influence each other?</vt:lpstr>
      <vt:lpstr>What if the events influence each other?</vt:lpstr>
      <vt:lpstr>What if the events influence each other?</vt:lpstr>
      <vt:lpstr>What if the events influence each other?</vt:lpstr>
      <vt:lpstr>What if the events influence each other?</vt:lpstr>
      <vt:lpstr>Set-theoretic interpretation</vt:lpstr>
      <vt:lpstr>Calculating joints</vt:lpstr>
      <vt:lpstr>Calculating joints</vt:lpstr>
      <vt:lpstr>Calculating joints</vt:lpstr>
      <vt:lpstr>Calculating joints</vt:lpstr>
      <vt:lpstr>Calculating joints</vt:lpstr>
      <vt:lpstr>Set-theoretic interpretation</vt:lpstr>
      <vt:lpstr>Calculating joints</vt:lpstr>
      <vt:lpstr>Calculating joints</vt:lpstr>
      <vt:lpstr>Calculating joints</vt:lpstr>
      <vt:lpstr>Set-theoretic interpretation</vt:lpstr>
      <vt:lpstr>Set-theoretic interpretation</vt:lpstr>
      <vt:lpstr>Independent events (informally)</vt:lpstr>
      <vt:lpstr>Law of joint probability (informally)</vt:lpstr>
      <vt:lpstr>Disjoint or independent?</vt:lpstr>
      <vt:lpstr>Disjoint or independent?</vt:lpstr>
      <vt:lpstr>Disjoint or independent?</vt:lpstr>
      <vt:lpstr>Disjoint or independent?</vt:lpstr>
      <vt:lpstr>Disjoint or independent?</vt:lpstr>
      <vt:lpstr>Disjoint or independent?</vt:lpstr>
      <vt:lpstr>Disjoint or independent?</vt:lpstr>
      <vt:lpstr>Disjoint or independent?</vt:lpstr>
      <vt:lpstr>Recap: “Disjoint” vs “independent”</vt:lpstr>
      <vt:lpstr>Disjoint Probability (“OR” of two events)</vt:lpstr>
      <vt:lpstr>Disjoint Probability (“OR” of two events)</vt:lpstr>
      <vt:lpstr>Disjoint probability (“OR”)</vt:lpstr>
      <vt:lpstr>Disjoint probability (“OR”)</vt:lpstr>
      <vt:lpstr>Disjoint probability (“OR”)</vt:lpstr>
      <vt:lpstr>Disjoint probability (“OR”)</vt:lpstr>
      <vt:lpstr>Disjoint probability (“OR”)</vt:lpstr>
      <vt:lpstr>Alternative viewpoint</vt:lpstr>
      <vt:lpstr>Probability of unions</vt:lpstr>
      <vt:lpstr>Probability of unions of 3 sets</vt:lpstr>
      <vt:lpstr>Conditional Probability</vt:lpstr>
      <vt:lpstr>Conditional Probability</vt:lpstr>
      <vt:lpstr>Conditional Probability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Conditional probability</vt:lpstr>
      <vt:lpstr>Re-thinking independent events</vt:lpstr>
      <vt:lpstr>Re-thinking independent events</vt:lpstr>
      <vt:lpstr>Complex probabilities</vt:lpstr>
      <vt:lpstr>Complex probabilities</vt:lpstr>
      <vt:lpstr>Complex probabilities</vt:lpstr>
      <vt:lpstr>Complex probabilities</vt:lpstr>
      <vt:lpstr>Complex probabilities</vt:lpstr>
      <vt:lpstr>Complex probabilities</vt:lpstr>
      <vt:lpstr>Complex probabilities</vt:lpstr>
      <vt:lpstr>Bayes’ Law</vt:lpstr>
      <vt:lpstr>Questions</vt:lpstr>
      <vt:lpstr>Questions</vt:lpstr>
      <vt:lpstr>Questions</vt:lpstr>
      <vt:lpstr>Questions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Elementary Discrete Probability</dc:title>
  <dc:creator>Jason Filippou</dc:creator>
  <cp:lastModifiedBy>Jason Filippou</cp:lastModifiedBy>
  <cp:revision>187</cp:revision>
  <dcterms:created xsi:type="dcterms:W3CDTF">2016-12-07T23:02:44Z</dcterms:created>
  <dcterms:modified xsi:type="dcterms:W3CDTF">2021-02-03T06:47:52Z</dcterms:modified>
</cp:coreProperties>
</file>